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윤고딕 Semi-Bold" charset="1" panose="020B0603000000000000"/>
      <p:regular r:id="rId22"/>
    </p:embeddedFont>
    <p:embeddedFont>
      <p:font typeface="윤고딕 Bold" charset="1" panose="020B0803000000000000"/>
      <p:regular r:id="rId23"/>
    </p:embeddedFont>
    <p:embeddedFont>
      <p:font typeface="Gotham Bold" charset="1" panose="00000000000000000000"/>
      <p:regular r:id="rId24"/>
    </p:embeddedFont>
    <p:embeddedFont>
      <p:font typeface="Inter Bold" charset="1" panose="020B0802030000000004"/>
      <p:regular r:id="rId25"/>
    </p:embeddedFont>
    <p:embeddedFont>
      <p:font typeface="윤고딕" charset="1" panose="020B0503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github.com/Pham666/WEBPGM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jpeg" Type="http://schemas.openxmlformats.org/officeDocument/2006/relationships/image"/><Relationship Id="rId4" Target="https://developer.mozilla.org/ko/docs/Web/HTML/Element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38336" cy="163833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65373" y="4574849"/>
            <a:ext cx="2873053" cy="3935139"/>
            <a:chOff x="0" y="0"/>
            <a:chExt cx="756689" cy="1036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1900" y="720090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39147" y="1300137"/>
            <a:ext cx="617442" cy="1095462"/>
          </a:xfrm>
          <a:custGeom>
            <a:avLst/>
            <a:gdLst/>
            <a:ahLst/>
            <a:cxnLst/>
            <a:rect r="r" b="b" t="t" l="l"/>
            <a:pathLst>
              <a:path h="1095462" w="617442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3932344"/>
            <a:ext cx="9526504" cy="170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75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웹프로그래밍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6800" y="3009936"/>
            <a:ext cx="8400401" cy="99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6"/>
              </a:lnSpc>
            </a:pPr>
            <a:r>
              <a:rPr lang="en-US" sz="5497" spc="-13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깃허브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210596"/>
            <a:ext cx="11598231" cy="59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6"/>
              </a:lnSpc>
            </a:pPr>
            <a:r>
              <a:rPr lang="en-US" sz="3497" spc="-83" b="true">
                <a:solidFill>
                  <a:srgbClr val="373737"/>
                </a:solidFill>
                <a:latin typeface="Gotham Bold"/>
                <a:ea typeface="Gotham Bold"/>
                <a:cs typeface="Gotham Bold"/>
                <a:sym typeface="Gotham Bold"/>
              </a:rPr>
              <a:t>REPORT. </a:t>
            </a:r>
            <a:r>
              <a:rPr lang="en-US" b="true" sz="3497" spc="-83" u="sng">
                <a:solidFill>
                  <a:srgbClr val="373737"/>
                </a:solidFill>
                <a:latin typeface="Gotham Bold"/>
                <a:ea typeface="Gotham Bold"/>
                <a:cs typeface="Gotham Bold"/>
                <a:sym typeface="Gotham Bold"/>
                <a:hlinkClick r:id="rId5" tooltip="https://github.com/Pham666/WEBPGM"/>
              </a:rPr>
              <a:t>https://github.com/Pham666/WEBPGM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9147" y="8790355"/>
            <a:ext cx="5405092" cy="48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6" spc="-18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2020775052 임동혁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8914723"/>
            <a:ext cx="276360" cy="27636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044104"/>
            <a:ext cx="1241837" cy="613243"/>
            <a:chOff x="0" y="0"/>
            <a:chExt cx="327068" cy="161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13"/>
            </a:xfrm>
            <a:custGeom>
              <a:avLst/>
              <a:gdLst/>
              <a:ahLst/>
              <a:cxnLst/>
              <a:rect r="r" b="b" t="t" l="l"/>
              <a:pathLst>
                <a:path h="161513" w="327068">
                  <a:moveTo>
                    <a:pt x="80756" y="0"/>
                  </a:moveTo>
                  <a:lnTo>
                    <a:pt x="246312" y="0"/>
                  </a:lnTo>
                  <a:cubicBezTo>
                    <a:pt x="267730" y="0"/>
                    <a:pt x="288271" y="8508"/>
                    <a:pt x="303415" y="23653"/>
                  </a:cubicBezTo>
                  <a:cubicBezTo>
                    <a:pt x="318560" y="38798"/>
                    <a:pt x="327068" y="59338"/>
                    <a:pt x="327068" y="80756"/>
                  </a:cubicBezTo>
                  <a:lnTo>
                    <a:pt x="327068" y="80756"/>
                  </a:lnTo>
                  <a:cubicBezTo>
                    <a:pt x="327068" y="125357"/>
                    <a:pt x="290912" y="161513"/>
                    <a:pt x="246312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7068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8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401674"/>
            <a:ext cx="16944439" cy="446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</a:t>
            </a:r>
          </a:p>
          <a:p>
            <a:pPr algn="l">
              <a:lnSpc>
                <a:spcPts val="3916"/>
              </a:lnSpc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 DOM(Document Object Model)</a:t>
            </a:r>
          </a:p>
          <a:p>
            <a:pPr algn="l">
              <a:lnSpc>
                <a:spcPts val="3916"/>
              </a:lnSpc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 DOM은 HTML 문서를 객체로 표현하는 구조입니다. 브라우저가 HTML 요소를 트리 형태로 구조화하며, 자바스크립트를 통해 요소를 선택, 변경, 추가, 삭제할 수 있습니다.</a:t>
            </a:r>
          </a:p>
          <a:p>
            <a:pPr algn="l">
              <a:lnSpc>
                <a:spcPts val="3916"/>
              </a:lnSpc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DOM 구조의 이해</a:t>
            </a:r>
          </a:p>
          <a:p>
            <a:pPr algn="l" marL="366029" indent="-183015" lvl="1">
              <a:lnSpc>
                <a:spcPts val="3916"/>
              </a:lnSpc>
              <a:buFont typeface="Arial"/>
              <a:buChar char="•"/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Document: HTML 문서의 최상위 객체.</a:t>
            </a:r>
          </a:p>
          <a:p>
            <a:pPr algn="l" marL="366029" indent="-183015" lvl="1">
              <a:lnSpc>
                <a:spcPts val="3916"/>
              </a:lnSpc>
              <a:buFont typeface="Arial"/>
              <a:buChar char="•"/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Node: HTML 요소, 속성, 텍스트 등을 포함한 트리의 각 부분.</a:t>
            </a:r>
          </a:p>
          <a:p>
            <a:pPr algn="l">
              <a:lnSpc>
                <a:spcPts val="3916"/>
              </a:lnSpc>
            </a:pPr>
          </a:p>
          <a:p>
            <a:pPr algn="l">
              <a:lnSpc>
                <a:spcPts val="3680"/>
              </a:lnSpc>
            </a:pPr>
          </a:p>
          <a:p>
            <a:pPr algn="l">
              <a:lnSpc>
                <a:spcPts val="368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95897" y="7584258"/>
            <a:ext cx="5077242" cy="563659"/>
          </a:xfrm>
          <a:custGeom>
            <a:avLst/>
            <a:gdLst/>
            <a:ahLst/>
            <a:cxnLst/>
            <a:rect r="r" b="b" t="t" l="l"/>
            <a:pathLst>
              <a:path h="563659" w="5077242">
                <a:moveTo>
                  <a:pt x="0" y="0"/>
                </a:moveTo>
                <a:lnTo>
                  <a:pt x="5077242" y="0"/>
                </a:lnTo>
                <a:lnTo>
                  <a:pt x="5077242" y="563659"/>
                </a:lnTo>
                <a:lnTo>
                  <a:pt x="0" y="563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1" r="0" b="-33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802304"/>
            <a:ext cx="5547148" cy="582853"/>
          </a:xfrm>
          <a:custGeom>
            <a:avLst/>
            <a:gdLst/>
            <a:ahLst/>
            <a:cxnLst/>
            <a:rect r="r" b="b" t="t" l="l"/>
            <a:pathLst>
              <a:path h="582853" w="5547148">
                <a:moveTo>
                  <a:pt x="0" y="0"/>
                </a:moveTo>
                <a:lnTo>
                  <a:pt x="5547148" y="0"/>
                </a:lnTo>
                <a:lnTo>
                  <a:pt x="5547148" y="582852"/>
                </a:lnTo>
                <a:lnTo>
                  <a:pt x="0" y="582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584258"/>
            <a:ext cx="5547148" cy="1974409"/>
          </a:xfrm>
          <a:custGeom>
            <a:avLst/>
            <a:gdLst/>
            <a:ahLst/>
            <a:cxnLst/>
            <a:rect r="r" b="b" t="t" l="l"/>
            <a:pathLst>
              <a:path h="1974409" w="5547148">
                <a:moveTo>
                  <a:pt x="0" y="0"/>
                </a:moveTo>
                <a:lnTo>
                  <a:pt x="5547148" y="0"/>
                </a:lnTo>
                <a:lnTo>
                  <a:pt x="5547148" y="1974408"/>
                </a:lnTo>
                <a:lnTo>
                  <a:pt x="0" y="1974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96104" y="1366225"/>
            <a:ext cx="7392246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8장과 9장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98117" y="3063673"/>
            <a:ext cx="9273216" cy="5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 dom과 document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5538631"/>
            <a:ext cx="16944439" cy="452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Document 객체</a:t>
            </a:r>
          </a:p>
          <a:p>
            <a:pPr algn="l">
              <a:lnSpc>
                <a:spcPts val="3916"/>
              </a:lnSpc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Document는 DOM의 최상위 객체로, HTML 문서 전체를 표현합니다.</a:t>
            </a:r>
          </a:p>
          <a:p>
            <a:pPr algn="l">
              <a:lnSpc>
                <a:spcPts val="3916"/>
              </a:lnSpc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이를 사용해 HTML 요소를 조작하거나 정보를 얻을 수 있습니다.</a:t>
            </a:r>
          </a:p>
          <a:p>
            <a:pPr algn="l">
              <a:lnSpc>
                <a:spcPts val="3916"/>
              </a:lnSpc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속성 및 메서드</a:t>
            </a:r>
          </a:p>
          <a:p>
            <a:pPr algn="l" marL="366029" indent="-183015" lvl="1">
              <a:lnSpc>
                <a:spcPts val="3916"/>
              </a:lnSpc>
              <a:buFont typeface="Arial"/>
              <a:buChar char="•"/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document.title : 문서의 제목.</a:t>
            </a:r>
          </a:p>
          <a:p>
            <a:pPr algn="l" marL="366029" indent="-183015" lvl="1">
              <a:lnSpc>
                <a:spcPts val="3916"/>
              </a:lnSpc>
              <a:buFont typeface="Arial"/>
              <a:buChar char="•"/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document.b</a:t>
            </a: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ody : &lt;body&gt; 요소.</a:t>
            </a:r>
          </a:p>
          <a:p>
            <a:pPr algn="l" marL="366029" indent="-183015" lvl="1">
              <a:lnSpc>
                <a:spcPts val="3916"/>
              </a:lnSpc>
              <a:buFont typeface="Arial"/>
              <a:buChar char="•"/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document.getElementById(id) : ID로 요소 선택.</a:t>
            </a:r>
          </a:p>
          <a:p>
            <a:pPr algn="l" marL="366029" indent="-183015" lvl="1">
              <a:lnSpc>
                <a:spcPts val="3916"/>
              </a:lnSpc>
              <a:buFont typeface="Arial"/>
              <a:buChar char="•"/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document.createElement(tag) : 새 요소 생성.</a:t>
            </a:r>
          </a:p>
          <a:p>
            <a:pPr algn="l">
              <a:lnSpc>
                <a:spcPts val="36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044104"/>
            <a:ext cx="1241837" cy="613243"/>
            <a:chOff x="0" y="0"/>
            <a:chExt cx="327068" cy="161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13"/>
            </a:xfrm>
            <a:custGeom>
              <a:avLst/>
              <a:gdLst/>
              <a:ahLst/>
              <a:cxnLst/>
              <a:rect r="r" b="b" t="t" l="l"/>
              <a:pathLst>
                <a:path h="161513" w="327068">
                  <a:moveTo>
                    <a:pt x="80756" y="0"/>
                  </a:moveTo>
                  <a:lnTo>
                    <a:pt x="246312" y="0"/>
                  </a:lnTo>
                  <a:cubicBezTo>
                    <a:pt x="267730" y="0"/>
                    <a:pt x="288271" y="8508"/>
                    <a:pt x="303415" y="23653"/>
                  </a:cubicBezTo>
                  <a:cubicBezTo>
                    <a:pt x="318560" y="38798"/>
                    <a:pt x="327068" y="59338"/>
                    <a:pt x="327068" y="80756"/>
                  </a:cubicBezTo>
                  <a:lnTo>
                    <a:pt x="327068" y="80756"/>
                  </a:lnTo>
                  <a:cubicBezTo>
                    <a:pt x="327068" y="125357"/>
                    <a:pt x="290912" y="161513"/>
                    <a:pt x="246312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7068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9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23130" y="3476372"/>
            <a:ext cx="12623191" cy="505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</a:p>
          <a:p>
            <a:pPr algn="l">
              <a:lnSpc>
                <a:spcPts val="3609"/>
              </a:lnSpc>
            </a:pPr>
            <a:r>
              <a:rPr lang="en-US" sz="1562" spc="-104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      </a:t>
            </a: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이벤트는 사용자의 동작(클릭, 키 입력, 스크롤 등)을 감지하고 실행됩니다.</a:t>
            </a:r>
          </a:p>
          <a:p>
            <a:pPr algn="l">
              <a:lnSpc>
                <a:spcPts val="3609"/>
              </a:lnSpc>
            </a:pPr>
            <a:r>
              <a:rPr lang="en-US" sz="1562" spc="-104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      </a:t>
            </a: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이벤트 등록</a:t>
            </a:r>
          </a:p>
          <a:p>
            <a:pPr algn="l" marL="337395" indent="-168697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 속성 방식</a:t>
            </a:r>
          </a:p>
          <a:p>
            <a:pPr algn="l">
              <a:lnSpc>
                <a:spcPts val="3609"/>
              </a:lnSpc>
            </a:pPr>
          </a:p>
          <a:p>
            <a:pPr algn="l" marL="337395" indent="-168697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DOM 프로퍼티 방식</a:t>
            </a:r>
          </a:p>
          <a:p>
            <a:pPr algn="l">
              <a:lnSpc>
                <a:spcPts val="3609"/>
              </a:lnSpc>
            </a:pPr>
          </a:p>
          <a:p>
            <a:pPr algn="l" marL="337395" indent="-168697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addEventListener 방식</a:t>
            </a:r>
          </a:p>
          <a:p>
            <a:pPr algn="l">
              <a:lnSpc>
                <a:spcPts val="3609"/>
              </a:lnSpc>
            </a:pPr>
          </a:p>
          <a:p>
            <a:pPr algn="l" marL="337395" indent="-168697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이벤트 객체</a:t>
            </a:r>
          </a:p>
          <a:p>
            <a:pPr algn="l">
              <a:lnSpc>
                <a:spcPts val="360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46047" y="6856475"/>
            <a:ext cx="5974086" cy="462857"/>
          </a:xfrm>
          <a:custGeom>
            <a:avLst/>
            <a:gdLst/>
            <a:ahLst/>
            <a:cxnLst/>
            <a:rect r="r" b="b" t="t" l="l"/>
            <a:pathLst>
              <a:path h="462857" w="5974086">
                <a:moveTo>
                  <a:pt x="0" y="0"/>
                </a:moveTo>
                <a:lnTo>
                  <a:pt x="5974087" y="0"/>
                </a:lnTo>
                <a:lnTo>
                  <a:pt x="5974087" y="462857"/>
                </a:lnTo>
                <a:lnTo>
                  <a:pt x="0" y="462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71405" y="4927156"/>
            <a:ext cx="5241643" cy="432688"/>
          </a:xfrm>
          <a:custGeom>
            <a:avLst/>
            <a:gdLst/>
            <a:ahLst/>
            <a:cxnLst/>
            <a:rect r="r" b="b" t="t" l="l"/>
            <a:pathLst>
              <a:path h="432688" w="5241643">
                <a:moveTo>
                  <a:pt x="0" y="0"/>
                </a:moveTo>
                <a:lnTo>
                  <a:pt x="5241643" y="0"/>
                </a:lnTo>
                <a:lnTo>
                  <a:pt x="5241643" y="432688"/>
                </a:lnTo>
                <a:lnTo>
                  <a:pt x="0" y="43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977" t="-19905" r="0" b="-792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94019" y="5597969"/>
            <a:ext cx="6094331" cy="1020381"/>
          </a:xfrm>
          <a:custGeom>
            <a:avLst/>
            <a:gdLst/>
            <a:ahLst/>
            <a:cxnLst/>
            <a:rect r="r" b="b" t="t" l="l"/>
            <a:pathLst>
              <a:path h="1020381" w="6094331">
                <a:moveTo>
                  <a:pt x="0" y="0"/>
                </a:moveTo>
                <a:lnTo>
                  <a:pt x="6094330" y="0"/>
                </a:lnTo>
                <a:lnTo>
                  <a:pt x="6094330" y="1020381"/>
                </a:lnTo>
                <a:lnTo>
                  <a:pt x="0" y="1020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8167057"/>
            <a:ext cx="6040012" cy="1165021"/>
          </a:xfrm>
          <a:custGeom>
            <a:avLst/>
            <a:gdLst/>
            <a:ahLst/>
            <a:cxnLst/>
            <a:rect r="r" b="b" t="t" l="l"/>
            <a:pathLst>
              <a:path h="1165021" w="6040012">
                <a:moveTo>
                  <a:pt x="0" y="0"/>
                </a:moveTo>
                <a:lnTo>
                  <a:pt x="6040012" y="0"/>
                </a:lnTo>
                <a:lnTo>
                  <a:pt x="6040012" y="1165022"/>
                </a:lnTo>
                <a:lnTo>
                  <a:pt x="0" y="1165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96104" y="1366225"/>
            <a:ext cx="7392246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8장과 9장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98117" y="3063673"/>
            <a:ext cx="9273216" cy="5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이벤트 기초 및 활용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20794" y="5005635"/>
            <a:ext cx="5438506" cy="352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이벤트 활용</a:t>
            </a:r>
          </a:p>
          <a:p>
            <a:pPr algn="l">
              <a:lnSpc>
                <a:spcPts val="3916"/>
              </a:lnSpc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이벤트 타입</a:t>
            </a:r>
          </a:p>
          <a:p>
            <a:pPr algn="l" marL="366029" indent="-183015" lvl="1">
              <a:lnSpc>
                <a:spcPts val="3916"/>
              </a:lnSpc>
              <a:buFont typeface="Arial"/>
              <a:buChar char="•"/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click : 클릭 시 발생</a:t>
            </a:r>
          </a:p>
          <a:p>
            <a:pPr algn="l" marL="366029" indent="-183015" lvl="1">
              <a:lnSpc>
                <a:spcPts val="3916"/>
              </a:lnSpc>
              <a:buFont typeface="Arial"/>
              <a:buChar char="•"/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mouseover : 요소에 마우스 올릴 때</a:t>
            </a:r>
          </a:p>
          <a:p>
            <a:pPr algn="l" marL="366029" indent="-183015" lvl="1">
              <a:lnSpc>
                <a:spcPts val="3916"/>
              </a:lnSpc>
              <a:buFont typeface="Arial"/>
              <a:buChar char="•"/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keydown : 키보드 키 누를 때</a:t>
            </a:r>
          </a:p>
          <a:p>
            <a:pPr algn="l" marL="366029" indent="-183015" lvl="1">
              <a:lnSpc>
                <a:spcPts val="3916"/>
              </a:lnSpc>
              <a:buFont typeface="Arial"/>
              <a:buChar char="•"/>
            </a:pPr>
            <a:r>
              <a:rPr lang="en-US" sz="1695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submit : 폼 제출 시 발생</a:t>
            </a:r>
          </a:p>
          <a:p>
            <a:pPr algn="l">
              <a:lnSpc>
                <a:spcPts val="391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044104"/>
            <a:ext cx="1241837" cy="613243"/>
            <a:chOff x="0" y="0"/>
            <a:chExt cx="327068" cy="161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13"/>
            </a:xfrm>
            <a:custGeom>
              <a:avLst/>
              <a:gdLst/>
              <a:ahLst/>
              <a:cxnLst/>
              <a:rect r="r" b="b" t="t" l="l"/>
              <a:pathLst>
                <a:path h="161513" w="327068">
                  <a:moveTo>
                    <a:pt x="80756" y="0"/>
                  </a:moveTo>
                  <a:lnTo>
                    <a:pt x="246312" y="0"/>
                  </a:lnTo>
                  <a:cubicBezTo>
                    <a:pt x="267730" y="0"/>
                    <a:pt x="288271" y="8508"/>
                    <a:pt x="303415" y="23653"/>
                  </a:cubicBezTo>
                  <a:cubicBezTo>
                    <a:pt x="318560" y="38798"/>
                    <a:pt x="327068" y="59338"/>
                    <a:pt x="327068" y="80756"/>
                  </a:cubicBezTo>
                  <a:lnTo>
                    <a:pt x="327068" y="80756"/>
                  </a:lnTo>
                  <a:cubicBezTo>
                    <a:pt x="327068" y="125357"/>
                    <a:pt x="290912" y="161513"/>
                    <a:pt x="246312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7068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10, 11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08436" y="5754144"/>
            <a:ext cx="6220114" cy="474944"/>
          </a:xfrm>
          <a:custGeom>
            <a:avLst/>
            <a:gdLst/>
            <a:ahLst/>
            <a:cxnLst/>
            <a:rect r="r" b="b" t="t" l="l"/>
            <a:pathLst>
              <a:path h="474944" w="6220114">
                <a:moveTo>
                  <a:pt x="0" y="0"/>
                </a:moveTo>
                <a:lnTo>
                  <a:pt x="6220114" y="0"/>
                </a:lnTo>
                <a:lnTo>
                  <a:pt x="6220114" y="474944"/>
                </a:lnTo>
                <a:lnTo>
                  <a:pt x="0" y="474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77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63817" y="6025856"/>
            <a:ext cx="4985382" cy="406462"/>
          </a:xfrm>
          <a:custGeom>
            <a:avLst/>
            <a:gdLst/>
            <a:ahLst/>
            <a:cxnLst/>
            <a:rect r="r" b="b" t="t" l="l"/>
            <a:pathLst>
              <a:path h="406462" w="4985382">
                <a:moveTo>
                  <a:pt x="0" y="0"/>
                </a:moveTo>
                <a:lnTo>
                  <a:pt x="4985381" y="0"/>
                </a:lnTo>
                <a:lnTo>
                  <a:pt x="4985381" y="406463"/>
                </a:lnTo>
                <a:lnTo>
                  <a:pt x="0" y="406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09871" y="7565157"/>
            <a:ext cx="4901673" cy="1838800"/>
          </a:xfrm>
          <a:custGeom>
            <a:avLst/>
            <a:gdLst/>
            <a:ahLst/>
            <a:cxnLst/>
            <a:rect r="r" b="b" t="t" l="l"/>
            <a:pathLst>
              <a:path h="1838800" w="4901673">
                <a:moveTo>
                  <a:pt x="0" y="0"/>
                </a:moveTo>
                <a:lnTo>
                  <a:pt x="4901673" y="0"/>
                </a:lnTo>
                <a:lnTo>
                  <a:pt x="4901673" y="1838800"/>
                </a:lnTo>
                <a:lnTo>
                  <a:pt x="0" y="1838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84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96104" y="1366225"/>
            <a:ext cx="7392246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10장, 11장, 12장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98117" y="3063673"/>
            <a:ext cx="9273216" cy="5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윈도우와 브러우저 관련 객체 / html5 캔버스와 그래픽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52622"/>
            <a:ext cx="7346328" cy="6005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9"/>
              </a:lnSpc>
            </a:pPr>
            <a:r>
              <a:rPr lang="en-US" sz="1675" spc="-11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윈도우 객체</a:t>
            </a:r>
            <a:r>
              <a:rPr lang="en-US" sz="1675" spc="-11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(window)</a:t>
            </a:r>
          </a:p>
          <a:p>
            <a:pPr algn="l" marL="340187" indent="-170093" lvl="1">
              <a:lnSpc>
                <a:spcPts val="3939"/>
              </a:lnSpc>
              <a:buFont typeface="Arial"/>
              <a:buChar char="•"/>
            </a:pP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 페이지를 표시하는 브라우저 창을 나타냄.</a:t>
            </a:r>
          </a:p>
          <a:p>
            <a:pPr algn="l" marL="340187" indent="-170093" lvl="1">
              <a:lnSpc>
                <a:spcPts val="3939"/>
              </a:lnSpc>
              <a:buFont typeface="Arial"/>
              <a:buChar char="•"/>
            </a:pP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DOM, BOM(Br</a:t>
            </a: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owser Object Model), 자바스크립트 코어 객체의 최상위 객체.</a:t>
            </a:r>
          </a:p>
          <a:p>
            <a:pPr algn="l">
              <a:lnSpc>
                <a:spcPts val="3939"/>
              </a:lnSpc>
            </a:pPr>
          </a:p>
          <a:p>
            <a:pPr algn="l">
              <a:lnSpc>
                <a:spcPts val="3939"/>
              </a:lnSpc>
            </a:pPr>
          </a:p>
          <a:p>
            <a:pPr algn="l">
              <a:lnSpc>
                <a:spcPts val="3939"/>
              </a:lnSpc>
            </a:pP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브라우저 관련 객체</a:t>
            </a:r>
          </a:p>
          <a:p>
            <a:pPr algn="l" marL="340187" indent="-170093" lvl="1">
              <a:lnSpc>
                <a:spcPts val="3939"/>
              </a:lnSpc>
              <a:buAutoNum type="arabicPeriod" startAt="1"/>
            </a:pP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navigator: 브라우저와 사용자 정보 제공.</a:t>
            </a:r>
          </a:p>
          <a:p>
            <a:pPr algn="l" marL="340187" indent="-170093" lvl="1">
              <a:lnSpc>
                <a:spcPts val="3939"/>
              </a:lnSpc>
              <a:buAutoNum type="arabicPeriod" startAt="1"/>
            </a:pP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location: URL 관련 정보와 작업.</a:t>
            </a:r>
          </a:p>
          <a:p>
            <a:pPr algn="l" marL="340187" indent="-170093" lvl="1">
              <a:lnSpc>
                <a:spcPts val="3939"/>
              </a:lnSpc>
              <a:buAutoNum type="arabicPeriod" startAt="1"/>
            </a:pP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history: 브라우저 기록 제어.</a:t>
            </a:r>
          </a:p>
          <a:p>
            <a:pPr algn="l" marL="340187" indent="-170093" lvl="1">
              <a:lnSpc>
                <a:spcPts val="3939"/>
              </a:lnSpc>
              <a:buAutoNum type="arabicPeriod" startAt="1"/>
            </a:pP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screen: 디스플레이 정보.</a:t>
            </a:r>
          </a:p>
          <a:p>
            <a:pPr algn="l">
              <a:lnSpc>
                <a:spcPts val="3939"/>
              </a:lnSpc>
            </a:pPr>
          </a:p>
          <a:p>
            <a:pPr algn="l">
              <a:lnSpc>
                <a:spcPts val="39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547884" y="3963649"/>
            <a:ext cx="8884272" cy="400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9"/>
              </a:lnSpc>
            </a:pPr>
            <a:r>
              <a:rPr lang="en-US" sz="1675" spc="-11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HTML5</a:t>
            </a:r>
            <a:r>
              <a:rPr lang="en-US" sz="1675" spc="-11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캔버스와 그래픽</a:t>
            </a:r>
          </a:p>
          <a:p>
            <a:pPr algn="l">
              <a:lnSpc>
                <a:spcPts val="3939"/>
              </a:lnSpc>
            </a:pPr>
            <a:r>
              <a:rPr lang="en-US" sz="1575" spc="-105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**HTML5</a:t>
            </a: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&lt;canvas&gt;**는 픽셀 기반의 그래픽을</a:t>
            </a: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그리기 위한 컨테이너로,</a:t>
            </a: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J</a:t>
            </a: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avaScript를 사용해 </a:t>
            </a: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      2D/3D 렌더링 가능.</a:t>
            </a:r>
          </a:p>
          <a:p>
            <a:pPr algn="l">
              <a:lnSpc>
                <a:spcPts val="3939"/>
              </a:lnSpc>
            </a:pP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기본 사용</a:t>
            </a:r>
          </a:p>
          <a:p>
            <a:pPr algn="l" marL="340187" indent="-170093" lvl="1">
              <a:lnSpc>
                <a:spcPts val="3939"/>
              </a:lnSpc>
              <a:buAutoNum type="arabicPeriod" startAt="1"/>
            </a:pP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</a:t>
            </a:r>
          </a:p>
          <a:p>
            <a:pPr algn="l" marL="340187" indent="-170093" lvl="1">
              <a:lnSpc>
                <a:spcPts val="3939"/>
              </a:lnSpc>
              <a:buAutoNum type="arabicPeriod" startAt="1"/>
            </a:pPr>
            <a:r>
              <a:rPr lang="en-US" sz="1575" spc="-105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javaScript </a:t>
            </a:r>
          </a:p>
          <a:p>
            <a:pPr algn="l">
              <a:lnSpc>
                <a:spcPts val="3939"/>
              </a:lnSpc>
            </a:pPr>
          </a:p>
          <a:p>
            <a:pPr algn="l">
              <a:lnSpc>
                <a:spcPts val="393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221348" y="6318803"/>
            <a:ext cx="7470637" cy="412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1604" spc="-107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메서드</a:t>
            </a:r>
          </a:p>
          <a:p>
            <a:pPr algn="l" marL="303423" indent="-151712" lvl="1">
              <a:lnSpc>
                <a:spcPts val="3513"/>
              </a:lnSpc>
              <a:buFont typeface="Arial"/>
              <a:buChar char="•"/>
            </a:pPr>
            <a:r>
              <a:rPr lang="en-US" sz="1405" spc="-9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도형</a:t>
            </a:r>
          </a:p>
          <a:p>
            <a:pPr algn="l" marL="606846" indent="-202282" lvl="2">
              <a:lnSpc>
                <a:spcPts val="3513"/>
              </a:lnSpc>
              <a:buFont typeface="Arial"/>
              <a:buChar char="⚬"/>
            </a:pPr>
            <a:r>
              <a:rPr lang="en-US" sz="1405" spc="-9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fillRect(x, y,</a:t>
            </a:r>
            <a:r>
              <a:rPr lang="en-US" sz="1405" spc="-9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width, height): 채워진 사각형.</a:t>
            </a:r>
          </a:p>
          <a:p>
            <a:pPr algn="l" marL="606846" indent="-202282" lvl="2">
              <a:lnSpc>
                <a:spcPts val="3513"/>
              </a:lnSpc>
              <a:buFont typeface="Arial"/>
              <a:buChar char="⚬"/>
            </a:pPr>
            <a:r>
              <a:rPr lang="en-US" sz="1405" spc="-9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arc(x, y, radiu</a:t>
            </a:r>
            <a:r>
              <a:rPr lang="en-US" sz="1405" spc="-9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s, startAngle, e</a:t>
            </a:r>
            <a:r>
              <a:rPr lang="en-US" sz="1405" spc="-9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ndAngle): 원/호.</a:t>
            </a:r>
          </a:p>
          <a:p>
            <a:pPr algn="l" marL="303423" indent="-151712" lvl="1">
              <a:lnSpc>
                <a:spcPts val="3513"/>
              </a:lnSpc>
              <a:buFont typeface="Arial"/>
              <a:buChar char="•"/>
            </a:pPr>
            <a:r>
              <a:rPr lang="en-US" sz="1405" spc="-9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텍스트</a:t>
            </a:r>
          </a:p>
          <a:p>
            <a:pPr algn="l" marL="606846" indent="-202282" lvl="2">
              <a:lnSpc>
                <a:spcPts val="3513"/>
              </a:lnSpc>
              <a:buFont typeface="Arial"/>
              <a:buChar char="⚬"/>
            </a:pPr>
            <a:r>
              <a:rPr lang="en-US" sz="1405" spc="-9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fillText(text, x, y): 텍스트 그리기.</a:t>
            </a:r>
          </a:p>
          <a:p>
            <a:pPr algn="l" marL="303423" indent="-151712" lvl="1">
              <a:lnSpc>
                <a:spcPts val="3513"/>
              </a:lnSpc>
              <a:buFont typeface="Arial"/>
              <a:buChar char="•"/>
            </a:pPr>
            <a:r>
              <a:rPr lang="en-US" sz="1405" spc="-9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이미지</a:t>
            </a:r>
          </a:p>
          <a:p>
            <a:pPr algn="l" marL="606846" indent="-202282" lvl="2">
              <a:lnSpc>
                <a:spcPts val="3513"/>
              </a:lnSpc>
              <a:buFont typeface="Arial"/>
              <a:buChar char="⚬"/>
            </a:pPr>
            <a:r>
              <a:rPr lang="en-US" sz="1405" spc="-9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drawImage(image, x, y): 이미지를 캔버스에 표시.</a:t>
            </a:r>
          </a:p>
          <a:p>
            <a:pPr algn="l">
              <a:lnSpc>
                <a:spcPts val="3513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044104"/>
            <a:ext cx="1241837" cy="613243"/>
            <a:chOff x="0" y="0"/>
            <a:chExt cx="327068" cy="161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13"/>
            </a:xfrm>
            <a:custGeom>
              <a:avLst/>
              <a:gdLst/>
              <a:ahLst/>
              <a:cxnLst/>
              <a:rect r="r" b="b" t="t" l="l"/>
              <a:pathLst>
                <a:path h="161513" w="327068">
                  <a:moveTo>
                    <a:pt x="80756" y="0"/>
                  </a:moveTo>
                  <a:lnTo>
                    <a:pt x="246312" y="0"/>
                  </a:lnTo>
                  <a:cubicBezTo>
                    <a:pt x="267730" y="0"/>
                    <a:pt x="288271" y="8508"/>
                    <a:pt x="303415" y="23653"/>
                  </a:cubicBezTo>
                  <a:cubicBezTo>
                    <a:pt x="318560" y="38798"/>
                    <a:pt x="327068" y="59338"/>
                    <a:pt x="327068" y="80756"/>
                  </a:cubicBezTo>
                  <a:lnTo>
                    <a:pt x="327068" y="80756"/>
                  </a:lnTo>
                  <a:cubicBezTo>
                    <a:pt x="327068" y="125357"/>
                    <a:pt x="290912" y="161513"/>
                    <a:pt x="246312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7068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12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08539" y="8589358"/>
            <a:ext cx="6146395" cy="668942"/>
          </a:xfrm>
          <a:custGeom>
            <a:avLst/>
            <a:gdLst/>
            <a:ahLst/>
            <a:cxnLst/>
            <a:rect r="r" b="b" t="t" l="l"/>
            <a:pathLst>
              <a:path h="668942" w="6146395">
                <a:moveTo>
                  <a:pt x="0" y="0"/>
                </a:moveTo>
                <a:lnTo>
                  <a:pt x="6146395" y="0"/>
                </a:lnTo>
                <a:lnTo>
                  <a:pt x="6146395" y="668942"/>
                </a:lnTo>
                <a:lnTo>
                  <a:pt x="0" y="668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25143" y="6825532"/>
            <a:ext cx="6467315" cy="782483"/>
          </a:xfrm>
          <a:custGeom>
            <a:avLst/>
            <a:gdLst/>
            <a:ahLst/>
            <a:cxnLst/>
            <a:rect r="r" b="b" t="t" l="l"/>
            <a:pathLst>
              <a:path h="782483" w="6467315">
                <a:moveTo>
                  <a:pt x="0" y="0"/>
                </a:moveTo>
                <a:lnTo>
                  <a:pt x="6467316" y="0"/>
                </a:lnTo>
                <a:lnTo>
                  <a:pt x="6467316" y="782483"/>
                </a:lnTo>
                <a:lnTo>
                  <a:pt x="0" y="782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9" t="-17672" r="-789" b="-1900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6104" y="1366225"/>
            <a:ext cx="7392246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10장, 11장, 12장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8117" y="3063673"/>
            <a:ext cx="9273216" cy="5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http와 쿠키, 웹 스토리지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685922"/>
            <a:ext cx="8383742" cy="685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HTTP와 쿠키,</a:t>
            </a: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웹 스토리지</a:t>
            </a:r>
          </a:p>
          <a:p>
            <a:pPr algn="l">
              <a:lnSpc>
                <a:spcPts val="3841"/>
              </a:lnSpc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HTTP</a:t>
            </a:r>
          </a:p>
          <a:p>
            <a:pPr algn="l" marL="331710" indent="-165855" lvl="1">
              <a:lnSpc>
                <a:spcPts val="3841"/>
              </a:lnSpc>
              <a:buFont typeface="Arial"/>
              <a:buChar char="•"/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HyperText Tran</a:t>
            </a: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sfer Protocol: 클라이언트-서버 간 데이터 전송 규약.</a:t>
            </a:r>
          </a:p>
          <a:p>
            <a:pPr algn="l" marL="331710" indent="-165855" lvl="1">
              <a:lnSpc>
                <a:spcPts val="3841"/>
              </a:lnSpc>
              <a:buFont typeface="Arial"/>
              <a:buChar char="•"/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특징</a:t>
            </a:r>
          </a:p>
          <a:p>
            <a:pPr algn="l" marL="663420" indent="-221140" lvl="2">
              <a:lnSpc>
                <a:spcPts val="3841"/>
              </a:lnSpc>
              <a:buFont typeface="Arial"/>
              <a:buChar char="⚬"/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상태 비저장(St</a:t>
            </a: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ateless): 요청 간 연결 정보 유지 안 됨.</a:t>
            </a:r>
          </a:p>
          <a:p>
            <a:pPr algn="l" marL="663420" indent="-221140" lvl="2">
              <a:lnSpc>
                <a:spcPts val="3841"/>
              </a:lnSpc>
              <a:buFont typeface="Arial"/>
              <a:buChar char="⚬"/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HTTP 메서드: GET, POST, PUT, DELETE 등.</a:t>
            </a:r>
          </a:p>
          <a:p>
            <a:pPr algn="l">
              <a:lnSpc>
                <a:spcPts val="3841"/>
              </a:lnSpc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쿠키 (Cookie)</a:t>
            </a:r>
          </a:p>
          <a:p>
            <a:pPr algn="l" marL="331710" indent="-165855" lvl="1">
              <a:lnSpc>
                <a:spcPts val="3841"/>
              </a:lnSpc>
              <a:buFont typeface="Arial"/>
              <a:buChar char="•"/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클라이언트에 저장되는 작은 데이터.</a:t>
            </a:r>
          </a:p>
          <a:p>
            <a:pPr algn="l" marL="331710" indent="-165855" lvl="1">
              <a:lnSpc>
                <a:spcPts val="3841"/>
              </a:lnSpc>
              <a:buFont typeface="Arial"/>
              <a:buChar char="•"/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속성</a:t>
            </a:r>
          </a:p>
          <a:p>
            <a:pPr algn="l" marL="663420" indent="-221140" lvl="2">
              <a:lnSpc>
                <a:spcPts val="3841"/>
              </a:lnSpc>
              <a:buFont typeface="Arial"/>
              <a:buChar char="⚬"/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name=value: 키-값 쌍.</a:t>
            </a:r>
          </a:p>
          <a:p>
            <a:pPr algn="l" marL="663420" indent="-221140" lvl="2">
              <a:lnSpc>
                <a:spcPts val="3841"/>
              </a:lnSpc>
              <a:buFont typeface="Arial"/>
              <a:buChar char="⚬"/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expires: 만료 날짜.</a:t>
            </a:r>
          </a:p>
          <a:p>
            <a:pPr algn="l" marL="663420" indent="-221140" lvl="2">
              <a:lnSpc>
                <a:spcPts val="3841"/>
              </a:lnSpc>
              <a:buFont typeface="Arial"/>
              <a:buChar char="⚬"/>
            </a:pPr>
            <a:r>
              <a:rPr lang="en-US" sz="1536" spc="-10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secure: HTTPS에서만 전송</a:t>
            </a:r>
          </a:p>
          <a:p>
            <a:pPr algn="l">
              <a:lnSpc>
                <a:spcPts val="3841"/>
              </a:lnSpc>
            </a:pPr>
          </a:p>
          <a:p>
            <a:pPr algn="l">
              <a:lnSpc>
                <a:spcPts val="384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534470" y="3676109"/>
            <a:ext cx="9753530" cy="3931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8"/>
              </a:lnSpc>
            </a:pPr>
            <a:r>
              <a:rPr lang="en-US" sz="1787" spc="-11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 스토리지</a:t>
            </a:r>
            <a:r>
              <a:rPr lang="en-US" sz="1787" spc="-11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(W</a:t>
            </a:r>
            <a:r>
              <a:rPr lang="en-US" sz="1787" spc="-11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eb Storage)</a:t>
            </a:r>
          </a:p>
          <a:p>
            <a:pPr algn="l" marL="385907" indent="-192953" lvl="1">
              <a:lnSpc>
                <a:spcPts val="4468"/>
              </a:lnSpc>
              <a:buFont typeface="Arial"/>
              <a:buChar char="•"/>
            </a:pPr>
            <a:r>
              <a:rPr lang="en-US" sz="1787" spc="-11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브라우저에서 데이터를</a:t>
            </a:r>
            <a:r>
              <a:rPr lang="en-US" sz="1787" spc="-11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저장할</a:t>
            </a:r>
            <a:r>
              <a:rPr lang="en-US" sz="1787" spc="-11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수 있는 </a:t>
            </a:r>
            <a:r>
              <a:rPr lang="en-US" sz="1787" spc="-11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HTML5 API.</a:t>
            </a:r>
          </a:p>
          <a:p>
            <a:pPr algn="l" marL="385907" indent="-192953" lvl="1">
              <a:lnSpc>
                <a:spcPts val="4468"/>
              </a:lnSpc>
              <a:buFont typeface="Arial"/>
              <a:buChar char="•"/>
            </a:pPr>
            <a:r>
              <a:rPr lang="en-US" sz="1787" spc="-11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쿠키보다 더 많은 데이터를 저장하며 클라이언트에서만 사용.</a:t>
            </a:r>
          </a:p>
          <a:p>
            <a:pPr algn="l" marL="385907" indent="-192953" lvl="1">
              <a:lnSpc>
                <a:spcPts val="4468"/>
              </a:lnSpc>
              <a:buAutoNum type="arabicPeriod" startAt="1"/>
            </a:pPr>
            <a:r>
              <a:rPr lang="en-US" sz="1787" spc="-11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Loc</a:t>
            </a:r>
            <a:r>
              <a:rPr lang="en-US" sz="1787" spc="-11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alStorage: 데이터 영구 저장.</a:t>
            </a:r>
          </a:p>
          <a:p>
            <a:pPr algn="l" marL="385907" indent="-192953" lvl="1">
              <a:lnSpc>
                <a:spcPts val="4468"/>
              </a:lnSpc>
              <a:buAutoNum type="arabicPeriod" startAt="1"/>
            </a:pPr>
            <a:r>
              <a:rPr lang="en-US" sz="1787" spc="-11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SessionStorage: 세션 종료 시 데이터 삭제.</a:t>
            </a:r>
          </a:p>
          <a:p>
            <a:pPr algn="l">
              <a:lnSpc>
                <a:spcPts val="4468"/>
              </a:lnSpc>
            </a:pPr>
          </a:p>
          <a:p>
            <a:pPr algn="l">
              <a:lnSpc>
                <a:spcPts val="446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044104"/>
            <a:ext cx="1241837" cy="613243"/>
            <a:chOff x="0" y="0"/>
            <a:chExt cx="327068" cy="161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13"/>
            </a:xfrm>
            <a:custGeom>
              <a:avLst/>
              <a:gdLst/>
              <a:ahLst/>
              <a:cxnLst/>
              <a:rect r="r" b="b" t="t" l="l"/>
              <a:pathLst>
                <a:path h="161513" w="327068">
                  <a:moveTo>
                    <a:pt x="80756" y="0"/>
                  </a:moveTo>
                  <a:lnTo>
                    <a:pt x="246312" y="0"/>
                  </a:lnTo>
                  <a:cubicBezTo>
                    <a:pt x="267730" y="0"/>
                    <a:pt x="288271" y="8508"/>
                    <a:pt x="303415" y="23653"/>
                  </a:cubicBezTo>
                  <a:cubicBezTo>
                    <a:pt x="318560" y="38798"/>
                    <a:pt x="327068" y="59338"/>
                    <a:pt x="327068" y="80756"/>
                  </a:cubicBezTo>
                  <a:lnTo>
                    <a:pt x="327068" y="80756"/>
                  </a:lnTo>
                  <a:cubicBezTo>
                    <a:pt x="327068" y="125357"/>
                    <a:pt x="290912" y="161513"/>
                    <a:pt x="246312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7068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13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71443" y="5922118"/>
            <a:ext cx="6149771" cy="1646592"/>
          </a:xfrm>
          <a:custGeom>
            <a:avLst/>
            <a:gdLst/>
            <a:ahLst/>
            <a:cxnLst/>
            <a:rect r="r" b="b" t="t" l="l"/>
            <a:pathLst>
              <a:path h="1646592" w="6149771">
                <a:moveTo>
                  <a:pt x="0" y="0"/>
                </a:moveTo>
                <a:lnTo>
                  <a:pt x="6149771" y="0"/>
                </a:lnTo>
                <a:lnTo>
                  <a:pt x="6149771" y="1646592"/>
                </a:lnTo>
                <a:lnTo>
                  <a:pt x="0" y="1646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70537" y="8073535"/>
            <a:ext cx="6150677" cy="1441565"/>
          </a:xfrm>
          <a:custGeom>
            <a:avLst/>
            <a:gdLst/>
            <a:ahLst/>
            <a:cxnLst/>
            <a:rect r="r" b="b" t="t" l="l"/>
            <a:pathLst>
              <a:path h="1441565" w="6150677">
                <a:moveTo>
                  <a:pt x="0" y="0"/>
                </a:moveTo>
                <a:lnTo>
                  <a:pt x="6150677" y="0"/>
                </a:lnTo>
                <a:lnTo>
                  <a:pt x="6150677" y="1441565"/>
                </a:lnTo>
                <a:lnTo>
                  <a:pt x="0" y="1441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15548" y="5226070"/>
            <a:ext cx="5054121" cy="1711238"/>
          </a:xfrm>
          <a:custGeom>
            <a:avLst/>
            <a:gdLst/>
            <a:ahLst/>
            <a:cxnLst/>
            <a:rect r="r" b="b" t="t" l="l"/>
            <a:pathLst>
              <a:path h="1711238" w="5054121">
                <a:moveTo>
                  <a:pt x="0" y="0"/>
                </a:moveTo>
                <a:lnTo>
                  <a:pt x="5054121" y="0"/>
                </a:lnTo>
                <a:lnTo>
                  <a:pt x="5054121" y="1711238"/>
                </a:lnTo>
                <a:lnTo>
                  <a:pt x="0" y="1711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15548" y="7925006"/>
            <a:ext cx="5678174" cy="865953"/>
          </a:xfrm>
          <a:custGeom>
            <a:avLst/>
            <a:gdLst/>
            <a:ahLst/>
            <a:cxnLst/>
            <a:rect r="r" b="b" t="t" l="l"/>
            <a:pathLst>
              <a:path h="865953" w="5678174">
                <a:moveTo>
                  <a:pt x="0" y="0"/>
                </a:moveTo>
                <a:lnTo>
                  <a:pt x="5678174" y="0"/>
                </a:lnTo>
                <a:lnTo>
                  <a:pt x="5678174" y="865953"/>
                </a:lnTo>
                <a:lnTo>
                  <a:pt x="0" y="865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96104" y="1366225"/>
            <a:ext cx="7392246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13장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98117" y="3063673"/>
            <a:ext cx="9273216" cy="5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오디오, 비디오 제어 및 웹 워커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009772"/>
            <a:ext cx="9276989" cy="4956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1797" spc="-12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1. HTML5 오디오와 비디오</a:t>
            </a:r>
            <a:r>
              <a:rPr lang="en-US" sz="1797" spc="-12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제어</a:t>
            </a:r>
          </a:p>
          <a:p>
            <a:pPr algn="l">
              <a:lnSpc>
                <a:spcPts val="4250"/>
              </a:lnSpc>
            </a:pP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HTML5는 **&lt;audio&gt;**와 &lt;vid</a:t>
            </a: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eo&gt; 태그를 통해 멀티미디어 콘텐츠를 제어할 수 있습니다.</a:t>
            </a:r>
          </a:p>
          <a:p>
            <a:pPr algn="l">
              <a:lnSpc>
                <a:spcPts val="4250"/>
              </a:lnSpc>
            </a:pP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자바스크립트를 활용해</a:t>
            </a: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재생,</a:t>
            </a: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일시정지, 속도 변경 등 다양한 작업이 가능합니다.</a:t>
            </a:r>
          </a:p>
          <a:p>
            <a:pPr algn="l">
              <a:lnSpc>
                <a:spcPts val="4250"/>
              </a:lnSpc>
            </a:pP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  </a:t>
            </a: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오디오</a:t>
            </a:r>
          </a:p>
          <a:p>
            <a:pPr algn="l">
              <a:lnSpc>
                <a:spcPts val="4250"/>
              </a:lnSpc>
            </a:pP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 </a:t>
            </a:r>
          </a:p>
          <a:p>
            <a:pPr algn="l">
              <a:lnSpc>
                <a:spcPts val="4250"/>
              </a:lnSpc>
            </a:pP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 </a:t>
            </a:r>
          </a:p>
          <a:p>
            <a:pPr algn="l">
              <a:lnSpc>
                <a:spcPts val="4250"/>
              </a:lnSpc>
            </a:pP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  </a:t>
            </a:r>
          </a:p>
          <a:p>
            <a:pPr algn="l">
              <a:lnSpc>
                <a:spcPts val="4250"/>
              </a:lnSpc>
            </a:pP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 </a:t>
            </a:r>
            <a:r>
              <a:rPr lang="en-US" sz="1700" spc="-113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비디오</a:t>
            </a:r>
          </a:p>
          <a:p>
            <a:pPr algn="l">
              <a:lnSpc>
                <a:spcPts val="425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714424" y="3990722"/>
            <a:ext cx="9276989" cy="393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1897" spc="-127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JavaScript로 제어</a:t>
            </a:r>
          </a:p>
          <a:p>
            <a:pPr algn="l" marL="388126" indent="-194063" lvl="1">
              <a:lnSpc>
                <a:spcPts val="4494"/>
              </a:lnSpc>
              <a:buFont typeface="Arial"/>
              <a:buChar char="•"/>
            </a:pPr>
            <a:r>
              <a:rPr lang="en-US" sz="1797" spc="-12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재생 및 일시정지</a:t>
            </a:r>
          </a:p>
          <a:p>
            <a:pPr algn="l">
              <a:lnSpc>
                <a:spcPts val="4494"/>
              </a:lnSpc>
            </a:pPr>
          </a:p>
          <a:p>
            <a:pPr algn="l">
              <a:lnSpc>
                <a:spcPts val="4494"/>
              </a:lnSpc>
            </a:pPr>
          </a:p>
          <a:p>
            <a:pPr algn="l">
              <a:lnSpc>
                <a:spcPts val="4494"/>
              </a:lnSpc>
            </a:pPr>
          </a:p>
          <a:p>
            <a:pPr algn="l" marL="388126" indent="-194063" lvl="1">
              <a:lnSpc>
                <a:spcPts val="4494"/>
              </a:lnSpc>
              <a:buFont typeface="Arial"/>
              <a:buChar char="•"/>
            </a:pPr>
            <a:r>
              <a:rPr lang="en-US" sz="1797" spc="-12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속도 및 볼륨 제어</a:t>
            </a:r>
          </a:p>
          <a:p>
            <a:pPr algn="l">
              <a:lnSpc>
                <a:spcPts val="425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511812" y="3597552"/>
            <a:ext cx="1241837" cy="613243"/>
            <a:chOff x="0" y="0"/>
            <a:chExt cx="327068" cy="161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13"/>
            </a:xfrm>
            <a:custGeom>
              <a:avLst/>
              <a:gdLst/>
              <a:ahLst/>
              <a:cxnLst/>
              <a:rect r="r" b="b" t="t" l="l"/>
              <a:pathLst>
                <a:path h="161513" w="327068">
                  <a:moveTo>
                    <a:pt x="80756" y="0"/>
                  </a:moveTo>
                  <a:lnTo>
                    <a:pt x="246312" y="0"/>
                  </a:lnTo>
                  <a:cubicBezTo>
                    <a:pt x="267730" y="0"/>
                    <a:pt x="288271" y="8508"/>
                    <a:pt x="303415" y="23653"/>
                  </a:cubicBezTo>
                  <a:cubicBezTo>
                    <a:pt x="318560" y="38798"/>
                    <a:pt x="327068" y="59338"/>
                    <a:pt x="327068" y="80756"/>
                  </a:cubicBezTo>
                  <a:lnTo>
                    <a:pt x="327068" y="80756"/>
                  </a:lnTo>
                  <a:cubicBezTo>
                    <a:pt x="327068" y="125357"/>
                    <a:pt x="290912" y="161513"/>
                    <a:pt x="246312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7068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511812" y="5547756"/>
            <a:ext cx="1241837" cy="613207"/>
            <a:chOff x="0" y="0"/>
            <a:chExt cx="327068" cy="1615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7068" cy="161503"/>
            </a:xfrm>
            <a:custGeom>
              <a:avLst/>
              <a:gdLst/>
              <a:ahLst/>
              <a:cxnLst/>
              <a:rect r="r" b="b" t="t" l="l"/>
              <a:pathLst>
                <a:path h="161503" w="327068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11812" y="7497923"/>
            <a:ext cx="1241837" cy="613207"/>
            <a:chOff x="0" y="0"/>
            <a:chExt cx="327068" cy="161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7068" cy="161503"/>
            </a:xfrm>
            <a:custGeom>
              <a:avLst/>
              <a:gdLst/>
              <a:ahLst/>
              <a:cxnLst/>
              <a:rect r="r" b="b" t="t" l="l"/>
              <a:pathLst>
                <a:path h="161503" w="327068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3385117"/>
            <a:ext cx="5505069" cy="550506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896104" y="1366225"/>
            <a:ext cx="5465963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Reference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4201" y="3618113"/>
            <a:ext cx="7406375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HTML5+ 웹프로그래밍 교재 소스코드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64201" y="5490606"/>
            <a:ext cx="7924942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https://www.w3schools.com/css/css_intro.asp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64201" y="7517474"/>
            <a:ext cx="7924942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 u="sng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  <a:hlinkClick r:id="rId4" tooltip="https://developer.mozilla.org/ko/docs/Web/HTML/Element"/>
              </a:rPr>
              <a:t>https://www.w3schools.com/css/css_intro.asp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29" r="0" b="-303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409903" y="5029200"/>
            <a:ext cx="9468194" cy="101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295505" y="2873032"/>
            <a:ext cx="1696991" cy="16969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24226" y="3154187"/>
            <a:ext cx="639547" cy="1134681"/>
          </a:xfrm>
          <a:custGeom>
            <a:avLst/>
            <a:gdLst/>
            <a:ahLst/>
            <a:cxnLst/>
            <a:rect r="r" b="b" t="t" l="l"/>
            <a:pathLst>
              <a:path h="1134681" w="639547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09381" y="6075641"/>
            <a:ext cx="9269239" cy="69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24639"/>
            <a:ext cx="9284162" cy="106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26539" y="3420172"/>
            <a:ext cx="4537689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제출 점수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6539" y="8045107"/>
            <a:ext cx="4537689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6장과 7장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6539" y="4576710"/>
            <a:ext cx="4537689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1장과 2장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4018" y="3420172"/>
            <a:ext cx="4537689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8장과 9장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6539" y="5732843"/>
            <a:ext cx="4537689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44018" y="4576304"/>
            <a:ext cx="4537689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10장, 11장, 12장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6539" y="6888975"/>
            <a:ext cx="4537689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4장과 5장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45942" y="5732437"/>
            <a:ext cx="4537689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13장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267507" y="0"/>
            <a:ext cx="5020493" cy="10287000"/>
            <a:chOff x="0" y="0"/>
            <a:chExt cx="1322270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22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270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3399611"/>
            <a:ext cx="678786" cy="613207"/>
            <a:chOff x="0" y="0"/>
            <a:chExt cx="178775" cy="1615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8024546"/>
            <a:ext cx="678786" cy="613207"/>
            <a:chOff x="0" y="0"/>
            <a:chExt cx="178775" cy="161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4556150"/>
            <a:ext cx="678786" cy="613207"/>
            <a:chOff x="0" y="0"/>
            <a:chExt cx="178775" cy="1615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146179" y="3399611"/>
            <a:ext cx="678786" cy="613207"/>
            <a:chOff x="0" y="0"/>
            <a:chExt cx="178775" cy="1615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8700" y="5712282"/>
            <a:ext cx="678786" cy="613207"/>
            <a:chOff x="0" y="0"/>
            <a:chExt cx="178775" cy="1615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146179" y="4555743"/>
            <a:ext cx="678786" cy="613207"/>
            <a:chOff x="0" y="0"/>
            <a:chExt cx="178775" cy="1615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7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8700" y="6868414"/>
            <a:ext cx="678786" cy="613207"/>
            <a:chOff x="0" y="0"/>
            <a:chExt cx="178775" cy="16150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148103" y="5711876"/>
            <a:ext cx="678786" cy="613207"/>
            <a:chOff x="0" y="0"/>
            <a:chExt cx="178775" cy="16150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8775" cy="161503"/>
            </a:xfrm>
            <a:custGeom>
              <a:avLst/>
              <a:gdLst/>
              <a:ahLst/>
              <a:cxnLst/>
              <a:rect r="r" b="b" t="t" l="l"/>
              <a:pathLst>
                <a:path h="161503" w="178775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8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148103" y="6792724"/>
            <a:ext cx="678786" cy="613243"/>
            <a:chOff x="0" y="0"/>
            <a:chExt cx="178775" cy="16151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78775" cy="161513"/>
            </a:xfrm>
            <a:custGeom>
              <a:avLst/>
              <a:gdLst/>
              <a:ahLst/>
              <a:cxnLst/>
              <a:rect r="r" b="b" t="t" l="l"/>
              <a:pathLst>
                <a:path h="161513" w="178775">
                  <a:moveTo>
                    <a:pt x="80756" y="0"/>
                  </a:moveTo>
                  <a:lnTo>
                    <a:pt x="98019" y="0"/>
                  </a:lnTo>
                  <a:cubicBezTo>
                    <a:pt x="119436" y="0"/>
                    <a:pt x="139977" y="8508"/>
                    <a:pt x="155122" y="23653"/>
                  </a:cubicBezTo>
                  <a:cubicBezTo>
                    <a:pt x="170267" y="38798"/>
                    <a:pt x="178775" y="59338"/>
                    <a:pt x="178775" y="80756"/>
                  </a:cubicBezTo>
                  <a:lnTo>
                    <a:pt x="178775" y="80756"/>
                  </a:lnTo>
                  <a:cubicBezTo>
                    <a:pt x="178775" y="102174"/>
                    <a:pt x="170267" y="122715"/>
                    <a:pt x="155122" y="137860"/>
                  </a:cubicBezTo>
                  <a:cubicBezTo>
                    <a:pt x="139977" y="153004"/>
                    <a:pt x="119436" y="161513"/>
                    <a:pt x="98019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178775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9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8044018" y="6811264"/>
            <a:ext cx="4537689" cy="51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REFERENCE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834146" y="2685410"/>
            <a:ext cx="7866145" cy="7275236"/>
            <a:chOff x="0" y="0"/>
            <a:chExt cx="960572" cy="888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0572" cy="888414"/>
            </a:xfrm>
            <a:custGeom>
              <a:avLst/>
              <a:gdLst/>
              <a:ahLst/>
              <a:cxnLst/>
              <a:rect r="r" b="b" t="t" l="l"/>
              <a:pathLst>
                <a:path h="888414" w="960572">
                  <a:moveTo>
                    <a:pt x="0" y="0"/>
                  </a:moveTo>
                  <a:lnTo>
                    <a:pt x="960572" y="0"/>
                  </a:lnTo>
                  <a:lnTo>
                    <a:pt x="960572" y="888414"/>
                  </a:lnTo>
                  <a:lnTo>
                    <a:pt x="0" y="888414"/>
                  </a:lnTo>
                  <a:close/>
                </a:path>
              </a:pathLst>
            </a:custGeom>
            <a:blipFill>
              <a:blip r:embed="rId3"/>
              <a:stretch>
                <a:fillRect l="0" t="-68166" r="0" b="-6816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96104" y="1366225"/>
            <a:ext cx="5465963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제출 점수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60789"/>
            <a:ext cx="718069" cy="138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6985" y="3837544"/>
            <a:ext cx="10194996" cy="482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4"/>
              </a:lnSpc>
            </a:pPr>
            <a:r>
              <a:rPr lang="en-US" sz="6796" spc="-455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누락된 레포트 = 0</a:t>
            </a:r>
          </a:p>
          <a:p>
            <a:pPr algn="l">
              <a:lnSpc>
                <a:spcPts val="9514"/>
              </a:lnSpc>
            </a:pPr>
            <a:r>
              <a:rPr lang="en-US" sz="6796" spc="-455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레포트 지각 2회</a:t>
            </a:r>
          </a:p>
          <a:p>
            <a:pPr algn="l">
              <a:lnSpc>
                <a:spcPts val="9514"/>
              </a:lnSpc>
            </a:pPr>
            <a:r>
              <a:rPr lang="en-US" sz="6796" spc="-455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= -0.4점</a:t>
            </a:r>
          </a:p>
          <a:p>
            <a:pPr algn="l">
              <a:lnSpc>
                <a:spcPts val="95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130717"/>
            <a:ext cx="1241837" cy="613207"/>
            <a:chOff x="0" y="0"/>
            <a:chExt cx="327068" cy="1615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03"/>
            </a:xfrm>
            <a:custGeom>
              <a:avLst/>
              <a:gdLst/>
              <a:ahLst/>
              <a:cxnLst/>
              <a:rect r="r" b="b" t="t" l="l"/>
              <a:pathLst>
                <a:path h="161503" w="327068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96104" y="1366225"/>
            <a:ext cx="5465963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1장과 2장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1689" y="3150268"/>
            <a:ext cx="6632311" cy="5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웹프로그래밍의 개요와 HTML5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05370"/>
            <a:ext cx="15288048" cy="68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6"/>
              </a:lnSpc>
            </a:pPr>
          </a:p>
          <a:p>
            <a:pPr algn="l" marL="398037" indent="-199018" lvl="1">
              <a:lnSpc>
                <a:spcPts val="3890"/>
              </a:lnSpc>
              <a:buAutoNum type="arabicPeriod" startAt="1"/>
            </a:pPr>
            <a:r>
              <a:rPr lang="en-US" sz="1843" spc="-123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클라이언트 측 프로그래밍: 사용자의 브라우저에서 실행되는 코드로, 주로 HTML, CSS, JavaScript를 사용합니다. 사용자 인터페이스(UI)를 구성하고, 동적 콘텐츠를 처리합니다.</a:t>
            </a:r>
          </a:p>
          <a:p>
            <a:pPr algn="l" marL="398037" indent="-199018" lvl="1">
              <a:lnSpc>
                <a:spcPts val="3890"/>
              </a:lnSpc>
              <a:buAutoNum type="arabicPeriod" startAt="1"/>
            </a:pPr>
            <a:r>
              <a:rPr lang="en-US" sz="1843" spc="-123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서버 측 프로그래밍: 서버에서 실행되는 코드로, PHP, Python, Ruby, Java, Node.js 등 다양한 언어를 사용합니다. 데이터베이스와 상호작용하며 클라이언트에 응답을 생성합니다.</a:t>
            </a:r>
          </a:p>
          <a:p>
            <a:pPr algn="l" marL="398037" indent="-199018" lvl="1">
              <a:lnSpc>
                <a:spcPts val="3890"/>
              </a:lnSpc>
              <a:buAutoNum type="arabicPeriod" startAt="1"/>
            </a:pPr>
            <a:r>
              <a:rPr lang="en-US" sz="1843" spc="-123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데이터베이스: 웹 애플리케이션에서 정보를 저장하고 관리하는 시스템입니다. MySQL, PostgreSQL, MongoDB 등이 일반적으로 사용됩니다.</a:t>
            </a:r>
          </a:p>
          <a:p>
            <a:pPr algn="l" marL="398037" indent="-199018" lvl="1">
              <a:lnSpc>
                <a:spcPts val="3890"/>
              </a:lnSpc>
              <a:buAutoNum type="arabicPeriod" startAt="1"/>
            </a:pP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HTML5는 웹 페이지의 구조를 정의하기 위한 최신 마크업 언어입니다. HTML5의 주요 특징은 다음과 같습니다:</a:t>
            </a:r>
          </a:p>
          <a:p>
            <a:pPr algn="l" marL="398037" indent="-199018" lvl="1">
              <a:lnSpc>
                <a:spcPts val="3890"/>
              </a:lnSpc>
              <a:buAutoNum type="arabicPeriod" startAt="1"/>
            </a:pP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새로운 요소: 비디오, 오디오, 캔버스, 지역화 등 다양한 새로운 요소가 추가되어 멀티미디어 콘텐츠와 그래픽을 쉽게 포함할 수 있습니다.</a:t>
            </a:r>
          </a:p>
          <a:p>
            <a:pPr algn="l" marL="398037" indent="-199018" lvl="1">
              <a:lnSpc>
                <a:spcPts val="3890"/>
              </a:lnSpc>
              <a:buAutoNum type="arabicPeriod" startAt="1"/>
            </a:pP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폼 기능 개선: 새로운 입력 타입과 속성(예: date, email, placeholder 등)을 통해 사용자 입력을 더 간편하게 처리할 수 있습니다.</a:t>
            </a:r>
          </a:p>
          <a:p>
            <a:pPr algn="l" marL="398037" indent="-199018" lvl="1">
              <a:lnSpc>
                <a:spcPts val="3890"/>
              </a:lnSpc>
              <a:buAutoNum type="arabicPeriod" startAt="1"/>
            </a:pP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시맨틱 웹: HTML5는 의미론적 요소(예: &lt;header&gt;, &lt;footer&gt;, &lt;article&gt;, &lt;section&gt;)를 도입하여 웹 페이지의 구조를 더 명확하게 정의하고 검색 엔진 최적화(SEO)에 도움을 줍니다.</a:t>
            </a:r>
          </a:p>
          <a:p>
            <a:pPr algn="l" marL="398037" indent="-199018" lvl="1">
              <a:lnSpc>
                <a:spcPts val="3890"/>
              </a:lnSpc>
              <a:buAutoNum type="arabicPeriod" startAt="1"/>
            </a:pP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1843" spc="-12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API 지원: 다양한 API(예: Geolocation API, Web Storage API, Web Workers 등)를 제공하여 웹 애플리케이션의 기능성을 확장할 수 있습니다. HTML5는 현대 웹 개발의 기반이 되며, 다양한 플랫폼과 장치에서 일관된 사용자 경험을 제공하는 데 중요한 역할을 합니다.</a:t>
            </a:r>
          </a:p>
          <a:p>
            <a:pPr algn="l">
              <a:lnSpc>
                <a:spcPts val="350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062056"/>
            <a:ext cx="1241837" cy="613243"/>
            <a:chOff x="0" y="0"/>
            <a:chExt cx="327068" cy="161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13"/>
            </a:xfrm>
            <a:custGeom>
              <a:avLst/>
              <a:gdLst/>
              <a:ahLst/>
              <a:cxnLst/>
              <a:rect r="r" b="b" t="t" l="l"/>
              <a:pathLst>
                <a:path h="161513" w="327068">
                  <a:moveTo>
                    <a:pt x="80756" y="0"/>
                  </a:moveTo>
                  <a:lnTo>
                    <a:pt x="246312" y="0"/>
                  </a:lnTo>
                  <a:cubicBezTo>
                    <a:pt x="267730" y="0"/>
                    <a:pt x="288271" y="8508"/>
                    <a:pt x="303415" y="23653"/>
                  </a:cubicBezTo>
                  <a:cubicBezTo>
                    <a:pt x="318560" y="38798"/>
                    <a:pt x="327068" y="59338"/>
                    <a:pt x="327068" y="80756"/>
                  </a:cubicBezTo>
                  <a:lnTo>
                    <a:pt x="327068" y="80756"/>
                  </a:lnTo>
                  <a:cubicBezTo>
                    <a:pt x="327068" y="125357"/>
                    <a:pt x="290912" y="161513"/>
                    <a:pt x="246312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7068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913424"/>
            <a:ext cx="6030974" cy="2986477"/>
          </a:xfrm>
          <a:custGeom>
            <a:avLst/>
            <a:gdLst/>
            <a:ahLst/>
            <a:cxnLst/>
            <a:rect r="r" b="b" t="t" l="l"/>
            <a:pathLst>
              <a:path h="2986477" w="6030974">
                <a:moveTo>
                  <a:pt x="0" y="0"/>
                </a:moveTo>
                <a:lnTo>
                  <a:pt x="6030974" y="0"/>
                </a:lnTo>
                <a:lnTo>
                  <a:pt x="6030974" y="2986477"/>
                </a:lnTo>
                <a:lnTo>
                  <a:pt x="0" y="2986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0" r="0" b="-23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96104" y="1366225"/>
            <a:ext cx="5465963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1장과 2장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7259" y="3081624"/>
            <a:ext cx="7406375" cy="5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HTML5 기본 문서 만들기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2067" y="3780074"/>
            <a:ext cx="9897233" cy="344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329" indent="-197664" lvl="1">
              <a:lnSpc>
                <a:spcPts val="3424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&lt;!DOCTYPE html&gt; : </a:t>
            </a:r>
            <a:r>
              <a:rPr lang="en-US" sz="1831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문서의 타입을 정의합니다. HTML5 문서임을 브라우저에 알리는 선언입니다.</a:t>
            </a:r>
          </a:p>
          <a:p>
            <a:pPr algn="l" marL="395329" indent="-197664" lvl="1">
              <a:lnSpc>
                <a:spcPts val="3424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&lt;html lang="ko"&gt; : HTML 문서의 시작을 알리는 태그입니다. lang 속성은 문서의 주 언어를 지정하며, 여기서는 한국어(ko)로 설정했습니다.</a:t>
            </a:r>
          </a:p>
          <a:p>
            <a:pPr algn="l" marL="395329" indent="-197664" lvl="1">
              <a:lnSpc>
                <a:spcPts val="3424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&lt;head&gt; : 문서의 메타데이터를 포함하는 부분입니다. 이 안에는 문서 제목, 문자 인코딩, 스타일 시트 링크 등이 포함됩니다.</a:t>
            </a:r>
          </a:p>
          <a:p>
            <a:pPr algn="l" marL="395329" indent="-197664" lvl="1">
              <a:lnSpc>
                <a:spcPts val="3424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&lt;meta charset="UTF-8"&gt; : 문서의 문자 인코딩을 설정합니다. UTF-8은 국제적으로 가장 많이 사용되는 인코딩으로, 다양한 언어의 문자를 지원합니다.</a:t>
            </a:r>
          </a:p>
          <a:p>
            <a:pPr algn="l">
              <a:lnSpc>
                <a:spcPts val="342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042776"/>
            <a:ext cx="16695431" cy="346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097" indent="-197548" lvl="1">
              <a:lnSpc>
                <a:spcPts val="3056"/>
              </a:lnSpc>
              <a:buFont typeface="Arial"/>
              <a:buChar char="•"/>
            </a:pPr>
            <a:r>
              <a:rPr lang="en-US" sz="1829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&lt;meta name="viewport" content="width=device-width, initial-scale=1.0"&gt; : 반응형 웹 디자인을 지원하기 위한 설정입니다. 모바일 장치에서 문서의 너비를 장치의 너비와 동일하게 설정하여 최적의 뷰를 제공합니다.</a:t>
            </a:r>
          </a:p>
          <a:p>
            <a:pPr algn="l" marL="395097" indent="-197548" lvl="1">
              <a:lnSpc>
                <a:spcPts val="3056"/>
              </a:lnSpc>
              <a:buFont typeface="Arial"/>
              <a:buChar char="•"/>
            </a:pPr>
            <a:r>
              <a:rPr lang="en-US" sz="1829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&lt;meta charset="UTF-8"&gt; : </a:t>
            </a:r>
            <a:r>
              <a:rPr lang="en-US" sz="1829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문서의 문자 인코딩을 설정합니다. UTF-8은 국제적으로 가장 많이 사용되는 인코딩으로, 다양한 언어의 문자를 지원합니다.</a:t>
            </a:r>
          </a:p>
          <a:p>
            <a:pPr algn="l" marL="395097" indent="-197548" lvl="1">
              <a:lnSpc>
                <a:spcPts val="3056"/>
              </a:lnSpc>
              <a:buFont typeface="Arial"/>
              <a:buChar char="•"/>
            </a:pPr>
            <a:r>
              <a:rPr lang="en-US" sz="1829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&lt;meta name="viewport" content="width=device-width, initial-scale=1.0"&gt; : 반응형 웹 디자인을 지원하기 위한 설정입니다. 모바일 장치에서 문서의 너비를 장치의 너비와 동일하게 설정하여 최적의 뷰를 제공합니다.</a:t>
            </a:r>
          </a:p>
          <a:p>
            <a:pPr algn="l" marL="395097" indent="-197548" lvl="1">
              <a:lnSpc>
                <a:spcPts val="3056"/>
              </a:lnSpc>
              <a:buFont typeface="Arial"/>
              <a:buChar char="•"/>
            </a:pPr>
            <a:r>
              <a:rPr lang="en-US" sz="1829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&lt;title&gt; : 브라우저의 제목 표시줄이나 탭에 표시되는 문서의 제목을 정의합니다.</a:t>
            </a:r>
          </a:p>
          <a:p>
            <a:pPr algn="l" marL="395097" indent="-197548" lvl="1">
              <a:lnSpc>
                <a:spcPts val="3056"/>
              </a:lnSpc>
              <a:buFont typeface="Arial"/>
              <a:buChar char="•"/>
            </a:pPr>
            <a:r>
              <a:rPr lang="en-US" sz="1829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&lt;body&gt; : 웹 페이지의 실제 콘텐츠가 포함되는 부분입니다. 사용자에게 표시되는 모든 요소(텍스트, 이미지, 링크 등)가 이 안에 들어갑니다.</a:t>
            </a:r>
          </a:p>
          <a:p>
            <a:pPr algn="l" marL="395097" indent="-197548" lvl="1">
              <a:lnSpc>
                <a:spcPts val="3056"/>
              </a:lnSpc>
              <a:buFont typeface="Arial"/>
              <a:buChar char="•"/>
            </a:pPr>
            <a:r>
              <a:rPr lang="en-US" sz="1829" spc="-12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&lt;h1&gt; 및 &lt;p&gt; : &lt;h1&gt;은 가장 중요한 제목을 나타내고, &lt;p&gt;는 단락을 나타내는 태그입니다. 이들은 문서의 내용을 구성하는 기본 요소입니다.</a:t>
            </a:r>
          </a:p>
          <a:p>
            <a:pPr algn="l">
              <a:lnSpc>
                <a:spcPts val="305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96104" y="1366225"/>
            <a:ext cx="7392246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3장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044104"/>
            <a:ext cx="1241837" cy="613243"/>
            <a:chOff x="0" y="0"/>
            <a:chExt cx="327068" cy="1615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7068" cy="161513"/>
            </a:xfrm>
            <a:custGeom>
              <a:avLst/>
              <a:gdLst/>
              <a:ahLst/>
              <a:cxnLst/>
              <a:rect r="r" b="b" t="t" l="l"/>
              <a:pathLst>
                <a:path h="161513" w="327068">
                  <a:moveTo>
                    <a:pt x="80756" y="0"/>
                  </a:moveTo>
                  <a:lnTo>
                    <a:pt x="246312" y="0"/>
                  </a:lnTo>
                  <a:cubicBezTo>
                    <a:pt x="267730" y="0"/>
                    <a:pt x="288271" y="8508"/>
                    <a:pt x="303415" y="23653"/>
                  </a:cubicBezTo>
                  <a:cubicBezTo>
                    <a:pt x="318560" y="38798"/>
                    <a:pt x="327068" y="59338"/>
                    <a:pt x="327068" y="80756"/>
                  </a:cubicBezTo>
                  <a:lnTo>
                    <a:pt x="327068" y="80756"/>
                  </a:lnTo>
                  <a:cubicBezTo>
                    <a:pt x="327068" y="125357"/>
                    <a:pt x="290912" y="161513"/>
                    <a:pt x="246312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27068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80832" y="3063673"/>
            <a:ext cx="7406375" cy="5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HTML5 문서 구조화와 웹 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14991"/>
            <a:ext cx="14208189" cy="617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</a:p>
          <a:p>
            <a:pPr algn="l" marL="395329" indent="-197664" lvl="1">
              <a:lnSpc>
                <a:spcPts val="4376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HTML5는 시맨틱 마크업을 통해 웹 페이지의 내용을 보다 명확하고 의미 있게 구조화할 수 있는 다양한 요소를 제공합니다. 이러한 요소는 검색 엔진 최적화(SEO)와 접근성을 향상시키는 데 도움을 줍니다. 주요 시맨틱 요소는 다음과 같습니다:</a:t>
            </a:r>
          </a:p>
          <a:p>
            <a:pPr algn="l" marL="395329" indent="-197664" lvl="1">
              <a:lnSpc>
                <a:spcPts val="4376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&lt;header&gt; : 문서나 섹션의 머리말을 정의합니다. 일반적으로 제목, 로고, 내비게이션 링크가 포함됩니다.</a:t>
            </a:r>
          </a:p>
          <a:p>
            <a:pPr algn="l" marL="395329" indent="-197664" lvl="1">
              <a:lnSpc>
                <a:spcPts val="4376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&lt;nav&gt; : 내비게이션 링크를 정의하는 데 사용됩니다. 페이지 내에서 다른 페이지로의 링크가 포함됩니다.</a:t>
            </a:r>
          </a:p>
          <a:p>
            <a:pPr algn="l" marL="395329" indent="-197664" lvl="1">
              <a:lnSpc>
                <a:spcPts val="4376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&lt;main&gt; : 문서의 주요 콘텐츠를 포함하는 부분입니다. 페이지에서 가장 중요한 콘텐츠가 여기에 위치합니다.</a:t>
            </a:r>
          </a:p>
          <a:p>
            <a:pPr algn="l" marL="395329" indent="-197664" lvl="1">
              <a:lnSpc>
                <a:spcPts val="4376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&lt;section&gt; : 문서의 관련된 콘텐츠를 그룹화하는 데 사용됩니다. 각 섹션에는 제목이 있을 수 있습니다.</a:t>
            </a:r>
          </a:p>
          <a:p>
            <a:pPr algn="l" marL="395329" indent="-197664" lvl="1">
              <a:lnSpc>
                <a:spcPts val="4376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&lt;article&gt; : 독립적으로 배포될 수 있는 콘텐츠 블록을 정의합니다. 뉴스 기사, 블로그 게시물 등이 여기에 해당합니다.</a:t>
            </a:r>
          </a:p>
          <a:p>
            <a:pPr algn="l" marL="395329" indent="-197664" lvl="1">
              <a:lnSpc>
                <a:spcPts val="4376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&lt;aside&gt; : 페이지의 주 콘텐츠와 관련된 보조 콘텐츠를 포함하는 데 사용됩니다. 사이드바, 인용구 등이 여기에 포함될 수 있습니다.</a:t>
            </a:r>
          </a:p>
          <a:p>
            <a:pPr algn="l" marL="395329" indent="-197664" lvl="1">
              <a:lnSpc>
                <a:spcPts val="4376"/>
              </a:lnSpc>
              <a:buFont typeface="Arial"/>
              <a:buChar char="•"/>
            </a:pPr>
            <a:r>
              <a:rPr lang="en-US" sz="1831" spc="-122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&lt;footer&gt; : 문서나 섹션의 바닥글을 정의합니다. 저작권 정보, 연락처 정보 등이 포함될 수 있습니다.</a:t>
            </a:r>
          </a:p>
          <a:p>
            <a:pPr algn="l">
              <a:lnSpc>
                <a:spcPts val="437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044104"/>
            <a:ext cx="1241837" cy="613243"/>
            <a:chOff x="0" y="0"/>
            <a:chExt cx="327068" cy="161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13"/>
            </a:xfrm>
            <a:custGeom>
              <a:avLst/>
              <a:gdLst/>
              <a:ahLst/>
              <a:cxnLst/>
              <a:rect r="r" b="b" t="t" l="l"/>
              <a:pathLst>
                <a:path h="161513" w="327068">
                  <a:moveTo>
                    <a:pt x="80756" y="0"/>
                  </a:moveTo>
                  <a:lnTo>
                    <a:pt x="246312" y="0"/>
                  </a:lnTo>
                  <a:cubicBezTo>
                    <a:pt x="267730" y="0"/>
                    <a:pt x="288271" y="8508"/>
                    <a:pt x="303415" y="23653"/>
                  </a:cubicBezTo>
                  <a:cubicBezTo>
                    <a:pt x="318560" y="38798"/>
                    <a:pt x="327068" y="59338"/>
                    <a:pt x="327068" y="80756"/>
                  </a:cubicBezTo>
                  <a:lnTo>
                    <a:pt x="327068" y="80756"/>
                  </a:lnTo>
                  <a:cubicBezTo>
                    <a:pt x="327068" y="125357"/>
                    <a:pt x="290912" y="161513"/>
                    <a:pt x="246312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7068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288349" y="5350927"/>
            <a:ext cx="7970951" cy="4285374"/>
          </a:xfrm>
          <a:custGeom>
            <a:avLst/>
            <a:gdLst/>
            <a:ahLst/>
            <a:cxnLst/>
            <a:rect r="r" b="b" t="t" l="l"/>
            <a:pathLst>
              <a:path h="4285374" w="7970951">
                <a:moveTo>
                  <a:pt x="0" y="0"/>
                </a:moveTo>
                <a:lnTo>
                  <a:pt x="7970951" y="0"/>
                </a:lnTo>
                <a:lnTo>
                  <a:pt x="7970951" y="4285374"/>
                </a:lnTo>
                <a:lnTo>
                  <a:pt x="0" y="4285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96" r="-18916" b="-785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96104" y="1366225"/>
            <a:ext cx="7392246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98117" y="3063673"/>
            <a:ext cx="7406375" cy="5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HTML5 문서 구조화와 웹 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364945"/>
            <a:ext cx="12386507" cy="709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</a:p>
          <a:p>
            <a:pPr algn="l" marL="344643" indent="-172321" lvl="1">
              <a:lnSpc>
                <a:spcPts val="3687"/>
              </a:lnSpc>
              <a:buFont typeface="Arial"/>
              <a:buChar char="•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기본 폼 요소 :</a:t>
            </a:r>
          </a:p>
          <a:p>
            <a:pPr algn="l" marL="689286" indent="-229762" lvl="2">
              <a:lnSpc>
                <a:spcPts val="3687"/>
              </a:lnSpc>
              <a:buFont typeface="Arial"/>
              <a:buChar char="⚬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&lt;form&gt; : 폼을 정의하는 태그입니다. action 속성으로 데이터를 전송할 URL을, method 속성으로 전송 방식을 정의합니다.</a:t>
            </a:r>
          </a:p>
          <a:p>
            <a:pPr algn="l" marL="689286" indent="-229762" lvl="2">
              <a:lnSpc>
                <a:spcPts val="3687"/>
              </a:lnSpc>
              <a:buFont typeface="Arial"/>
              <a:buChar char="⚬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&lt;input&gt; : 다양한 종류의 입력을 받을 수 있는 요소입니다. type 속성으로 입력의 종류를 지정합니다.</a:t>
            </a:r>
          </a:p>
          <a:p>
            <a:pPr algn="l" marL="344643" indent="-172321" lvl="1">
              <a:lnSpc>
                <a:spcPts val="3687"/>
              </a:lnSpc>
              <a:buFont typeface="Arial"/>
              <a:buChar char="•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입력 타입 :</a:t>
            </a:r>
          </a:p>
          <a:p>
            <a:pPr algn="l" marL="689286" indent="-229762" lvl="2">
              <a:lnSpc>
                <a:spcPts val="3687"/>
              </a:lnSpc>
              <a:buFont typeface="Arial"/>
              <a:buChar char="⚬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</a:t>
            </a: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ext : 일반 텍스트 입력</a:t>
            </a:r>
          </a:p>
          <a:p>
            <a:pPr algn="l" marL="689286" indent="-229762" lvl="2">
              <a:lnSpc>
                <a:spcPts val="3687"/>
              </a:lnSpc>
              <a:buFont typeface="Arial"/>
              <a:buChar char="⚬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password : 비밀번호 입력 (입력된 문자가 가려짐)</a:t>
            </a:r>
          </a:p>
          <a:p>
            <a:pPr algn="l" marL="689286" indent="-229762" lvl="2">
              <a:lnSpc>
                <a:spcPts val="3687"/>
              </a:lnSpc>
              <a:buFont typeface="Arial"/>
              <a:buChar char="⚬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em</a:t>
            </a: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ail : 이메일 형식의 입력 (브라우저에서 기본 검증 지원)</a:t>
            </a:r>
          </a:p>
          <a:p>
            <a:pPr algn="l" marL="689286" indent="-229762" lvl="2">
              <a:lnSpc>
                <a:spcPts val="3687"/>
              </a:lnSpc>
              <a:buFont typeface="Arial"/>
              <a:buChar char="⚬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url : URL 형식의 입력 (브라우저에서 기본 검증 지원)</a:t>
            </a:r>
          </a:p>
          <a:p>
            <a:pPr algn="l" marL="689286" indent="-229762" lvl="2">
              <a:lnSpc>
                <a:spcPts val="3687"/>
              </a:lnSpc>
              <a:buFont typeface="Arial"/>
              <a:buChar char="⚬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</a:t>
            </a: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ate : 날짜 선택을 위한 입력</a:t>
            </a:r>
          </a:p>
          <a:p>
            <a:pPr algn="l" marL="689286" indent="-229762" lvl="2">
              <a:lnSpc>
                <a:spcPts val="3687"/>
              </a:lnSpc>
              <a:buFont typeface="Arial"/>
              <a:buChar char="⚬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number : 숫자 입력 (최소, 최대값 설정 가능)</a:t>
            </a:r>
          </a:p>
          <a:p>
            <a:pPr algn="l" marL="689286" indent="-229762" lvl="2">
              <a:lnSpc>
                <a:spcPts val="3687"/>
              </a:lnSpc>
              <a:buFont typeface="Arial"/>
              <a:buChar char="⚬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checkbox : 다중 선택을 위한 체크박스</a:t>
            </a:r>
          </a:p>
          <a:p>
            <a:pPr algn="l" marL="689286" indent="-229762" lvl="2">
              <a:lnSpc>
                <a:spcPts val="3687"/>
              </a:lnSpc>
              <a:buFont typeface="Arial"/>
              <a:buChar char="⚬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radio : 단일 선택을 위한 라디오 버튼</a:t>
            </a:r>
          </a:p>
          <a:p>
            <a:pPr algn="l" marL="689286" indent="-229762" lvl="2">
              <a:lnSpc>
                <a:spcPts val="3687"/>
              </a:lnSpc>
              <a:buFont typeface="Arial"/>
              <a:buChar char="⚬"/>
            </a:pPr>
            <a:r>
              <a:rPr lang="en-US" sz="1596" spc="-106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file : 파일 업로드를 위한 입력</a:t>
            </a:r>
          </a:p>
          <a:p>
            <a:pPr algn="l">
              <a:lnSpc>
                <a:spcPts val="368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044104"/>
            <a:ext cx="1241837" cy="613243"/>
            <a:chOff x="0" y="0"/>
            <a:chExt cx="327068" cy="161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13"/>
            </a:xfrm>
            <a:custGeom>
              <a:avLst/>
              <a:gdLst/>
              <a:ahLst/>
              <a:cxnLst/>
              <a:rect r="r" b="b" t="t" l="l"/>
              <a:pathLst>
                <a:path h="161513" w="327068">
                  <a:moveTo>
                    <a:pt x="80756" y="0"/>
                  </a:moveTo>
                  <a:lnTo>
                    <a:pt x="246312" y="0"/>
                  </a:lnTo>
                  <a:cubicBezTo>
                    <a:pt x="267730" y="0"/>
                    <a:pt x="288271" y="8508"/>
                    <a:pt x="303415" y="23653"/>
                  </a:cubicBezTo>
                  <a:cubicBezTo>
                    <a:pt x="318560" y="38798"/>
                    <a:pt x="327068" y="59338"/>
                    <a:pt x="327068" y="80756"/>
                  </a:cubicBezTo>
                  <a:lnTo>
                    <a:pt x="327068" y="80756"/>
                  </a:lnTo>
                  <a:cubicBezTo>
                    <a:pt x="327068" y="125357"/>
                    <a:pt x="290912" y="161513"/>
                    <a:pt x="246312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7068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4, 5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2576" y="3966821"/>
            <a:ext cx="4675689" cy="2974290"/>
          </a:xfrm>
          <a:custGeom>
            <a:avLst/>
            <a:gdLst/>
            <a:ahLst/>
            <a:cxnLst/>
            <a:rect r="r" b="b" t="t" l="l"/>
            <a:pathLst>
              <a:path h="2974290" w="4675689">
                <a:moveTo>
                  <a:pt x="0" y="0"/>
                </a:moveTo>
                <a:lnTo>
                  <a:pt x="4675689" y="0"/>
                </a:lnTo>
                <a:lnTo>
                  <a:pt x="4675689" y="2974290"/>
                </a:lnTo>
                <a:lnTo>
                  <a:pt x="0" y="2974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09" r="0" b="-26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08265" y="3044104"/>
            <a:ext cx="4251035" cy="6540053"/>
          </a:xfrm>
          <a:custGeom>
            <a:avLst/>
            <a:gdLst/>
            <a:ahLst/>
            <a:cxnLst/>
            <a:rect r="r" b="b" t="t" l="l"/>
            <a:pathLst>
              <a:path h="6540053" w="4251035">
                <a:moveTo>
                  <a:pt x="0" y="0"/>
                </a:moveTo>
                <a:lnTo>
                  <a:pt x="4251035" y="0"/>
                </a:lnTo>
                <a:lnTo>
                  <a:pt x="4251035" y="6540053"/>
                </a:lnTo>
                <a:lnTo>
                  <a:pt x="0" y="6540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6104" y="1366225"/>
            <a:ext cx="7392246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4장과 5장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8117" y="3063673"/>
            <a:ext cx="7406375" cy="5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CSS3로 웹페이지 꾸미기, 고급활용까지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785846"/>
            <a:ext cx="7489377" cy="3226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7395" indent="-168697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태그 선택자 : h1 { color: red; }</a:t>
            </a:r>
          </a:p>
          <a:p>
            <a:pPr algn="l" marL="337395" indent="-168697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클래스 선택자 : .class { font-size: 20px; }</a:t>
            </a:r>
          </a:p>
          <a:p>
            <a:pPr algn="l" marL="337395" indent="-168697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ID 선택자 : #id { background-color: yellow; }</a:t>
            </a:r>
          </a:p>
          <a:p>
            <a:pPr algn="l" marL="337395" indent="-168697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텍스트 : color, font-size, text-align, line-height</a:t>
            </a:r>
          </a:p>
          <a:p>
            <a:pPr algn="l" marL="337395" indent="-168697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박스 모델 : margin, padding, border, width, height</a:t>
            </a:r>
          </a:p>
          <a:p>
            <a:pPr algn="l" marL="337395" indent="-168697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배경 : background-color, background-image, background-size</a:t>
            </a:r>
          </a:p>
          <a:p>
            <a:pPr algn="l">
              <a:lnSpc>
                <a:spcPts val="360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825721"/>
            <a:ext cx="7489377" cy="282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  고급 활용</a:t>
            </a:r>
          </a:p>
          <a:p>
            <a:pPr algn="l" marL="337395" indent="-168698" lvl="1">
              <a:lnSpc>
                <a:spcPts val="3844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반응형 디자인</a:t>
            </a:r>
          </a:p>
          <a:p>
            <a:pPr algn="l" marL="337395" indent="-168698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트랜지션과 애니메이션</a:t>
            </a:r>
          </a:p>
          <a:p>
            <a:pPr algn="l" marL="337395" indent="-168698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플렉스 박스</a:t>
            </a:r>
          </a:p>
          <a:p>
            <a:pPr algn="l" marL="337395" indent="-168698" lvl="1">
              <a:lnSpc>
                <a:spcPts val="3609"/>
              </a:lnSpc>
              <a:buFont typeface="Arial"/>
              <a:buChar char="•"/>
            </a:pPr>
            <a:r>
              <a:rPr lang="en-US" sz="1562" spc="-104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그리드 레이아웃</a:t>
            </a:r>
          </a:p>
          <a:p>
            <a:pPr algn="l">
              <a:lnSpc>
                <a:spcPts val="360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044104"/>
            <a:ext cx="1241837" cy="613243"/>
            <a:chOff x="0" y="0"/>
            <a:chExt cx="327068" cy="161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68" cy="161513"/>
            </a:xfrm>
            <a:custGeom>
              <a:avLst/>
              <a:gdLst/>
              <a:ahLst/>
              <a:cxnLst/>
              <a:rect r="r" b="b" t="t" l="l"/>
              <a:pathLst>
                <a:path h="161513" w="327068">
                  <a:moveTo>
                    <a:pt x="80756" y="0"/>
                  </a:moveTo>
                  <a:lnTo>
                    <a:pt x="246312" y="0"/>
                  </a:lnTo>
                  <a:cubicBezTo>
                    <a:pt x="267730" y="0"/>
                    <a:pt x="288271" y="8508"/>
                    <a:pt x="303415" y="23653"/>
                  </a:cubicBezTo>
                  <a:cubicBezTo>
                    <a:pt x="318560" y="38798"/>
                    <a:pt x="327068" y="59338"/>
                    <a:pt x="327068" y="80756"/>
                  </a:cubicBezTo>
                  <a:lnTo>
                    <a:pt x="327068" y="80756"/>
                  </a:lnTo>
                  <a:cubicBezTo>
                    <a:pt x="327068" y="125357"/>
                    <a:pt x="290912" y="161513"/>
                    <a:pt x="246312" y="161513"/>
                  </a:cubicBezTo>
                  <a:lnTo>
                    <a:pt x="80756" y="161513"/>
                  </a:lnTo>
                  <a:cubicBezTo>
                    <a:pt x="59338" y="161513"/>
                    <a:pt x="38798" y="153004"/>
                    <a:pt x="23653" y="137860"/>
                  </a:cubicBezTo>
                  <a:cubicBezTo>
                    <a:pt x="8508" y="122715"/>
                    <a:pt x="0" y="102174"/>
                    <a:pt x="0" y="80756"/>
                  </a:cubicBezTo>
                  <a:lnTo>
                    <a:pt x="0" y="80756"/>
                  </a:lnTo>
                  <a:cubicBezTo>
                    <a:pt x="0" y="59338"/>
                    <a:pt x="8508" y="38798"/>
                    <a:pt x="23653" y="23653"/>
                  </a:cubicBezTo>
                  <a:cubicBezTo>
                    <a:pt x="38798" y="8508"/>
                    <a:pt x="59338" y="0"/>
                    <a:pt x="80756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7068" cy="20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6, 7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23061" y="5143500"/>
            <a:ext cx="4516779" cy="724272"/>
          </a:xfrm>
          <a:custGeom>
            <a:avLst/>
            <a:gdLst/>
            <a:ahLst/>
            <a:cxnLst/>
            <a:rect r="r" b="b" t="t" l="l"/>
            <a:pathLst>
              <a:path h="724272" w="4516779">
                <a:moveTo>
                  <a:pt x="0" y="0"/>
                </a:moveTo>
                <a:lnTo>
                  <a:pt x="4516780" y="0"/>
                </a:lnTo>
                <a:lnTo>
                  <a:pt x="4516780" y="724272"/>
                </a:lnTo>
                <a:lnTo>
                  <a:pt x="0" y="724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96" t="-29263" r="-1913" b="-954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96104" y="1366225"/>
            <a:ext cx="7392246" cy="91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6장과 7장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98117" y="3063673"/>
            <a:ext cx="7406375" cy="52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자바스크립트의 언어, 코어 객체와 배열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81197"/>
            <a:ext cx="7489377" cy="385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  특징</a:t>
            </a:r>
          </a:p>
          <a:p>
            <a:pPr algn="l" marL="358986" indent="-179493" lvl="1">
              <a:lnSpc>
                <a:spcPts val="3840"/>
              </a:lnSpc>
              <a:buFont typeface="Arial"/>
              <a:buChar char="•"/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동적 타입: 변수에 저장된 값에 따라 데이터 타입이 결정됩니다.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</a:p>
          <a:p>
            <a:pPr algn="l" marL="358986" indent="-179493" lvl="1">
              <a:lnSpc>
                <a:spcPts val="3840"/>
              </a:lnSpc>
              <a:buFont typeface="Arial"/>
              <a:buChar char="•"/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함수형 언어 :</a:t>
            </a: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함수를 1급 객체로 다룰 수 있습니다.</a:t>
            </a:r>
          </a:p>
          <a:p>
            <a:pPr algn="l" marL="358986" indent="-179493" lvl="1">
              <a:lnSpc>
                <a:spcPts val="3840"/>
              </a:lnSpc>
              <a:buFont typeface="Arial"/>
              <a:buChar char="•"/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비동기</a:t>
            </a: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처리 : 콜백, Promise, async/await로 비동기 작업 처리.</a:t>
            </a:r>
          </a:p>
          <a:p>
            <a:pPr algn="l">
              <a:lnSpc>
                <a:spcPts val="3609"/>
              </a:lnSpc>
            </a:pPr>
          </a:p>
          <a:p>
            <a:pPr algn="l">
              <a:lnSpc>
                <a:spcPts val="360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004492" y="4452672"/>
            <a:ext cx="6185770" cy="364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1644" spc="-11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자바스크립트 배열(Array)</a:t>
            </a:r>
          </a:p>
          <a:p>
            <a:pPr algn="l">
              <a:lnSpc>
                <a:spcPts val="3173"/>
              </a:lnSpc>
            </a:pPr>
            <a:r>
              <a:rPr lang="en-US" sz="1644" spc="-11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배열은</a:t>
            </a:r>
            <a:r>
              <a:rPr lang="en-US" sz="1644" spc="-11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여러 값을 순서대로 저장하는 리스트 형태의 객체입니다. 다양한 메서드를 사용해 데이터 관리가 가능합니다.</a:t>
            </a:r>
          </a:p>
          <a:p>
            <a:pPr algn="l">
              <a:lnSpc>
                <a:spcPts val="3173"/>
              </a:lnSpc>
            </a:pPr>
            <a:r>
              <a:rPr lang="en-US" sz="1644" spc="-11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특징</a:t>
            </a:r>
          </a:p>
          <a:p>
            <a:pPr algn="l" marL="355037" indent="-177518" lvl="1">
              <a:lnSpc>
                <a:spcPts val="3173"/>
              </a:lnSpc>
              <a:buFont typeface="Arial"/>
              <a:buChar char="•"/>
            </a:pPr>
            <a:r>
              <a:rPr lang="en-US" sz="1644" spc="-11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동적 크기 : 값 추가/제거 시 크기 자동 변경.</a:t>
            </a:r>
          </a:p>
          <a:p>
            <a:pPr algn="l" marL="355037" indent="-177518" lvl="1">
              <a:lnSpc>
                <a:spcPts val="3173"/>
              </a:lnSpc>
              <a:buFont typeface="Arial"/>
              <a:buChar char="•"/>
            </a:pPr>
            <a:r>
              <a:rPr lang="en-US" sz="1644" spc="-11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다양한 데이터 저장 : 숫자, 문자열, 객체 등 혼합 가능.</a:t>
            </a:r>
          </a:p>
          <a:p>
            <a:pPr algn="l">
              <a:lnSpc>
                <a:spcPts val="3173"/>
              </a:lnSpc>
            </a:pPr>
            <a:r>
              <a:rPr lang="en-US" sz="1644" spc="-11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메서드</a:t>
            </a:r>
          </a:p>
          <a:p>
            <a:pPr algn="l" marL="355037" indent="-177518" lvl="1">
              <a:lnSpc>
                <a:spcPts val="3173"/>
              </a:lnSpc>
              <a:buFont typeface="Arial"/>
              <a:buChar char="•"/>
            </a:pPr>
            <a:r>
              <a:rPr lang="en-US" sz="1644" spc="-110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배열 생성</a:t>
            </a:r>
          </a:p>
          <a:p>
            <a:pPr algn="l">
              <a:lnSpc>
                <a:spcPts val="298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448797"/>
            <a:ext cx="8803081" cy="4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</a:t>
            </a:r>
          </a:p>
          <a:p>
            <a:pPr algn="l" marL="358986" indent="-179493" lvl="1">
              <a:lnSpc>
                <a:spcPts val="3840"/>
              </a:lnSpc>
              <a:buFont typeface="Arial"/>
              <a:buChar char="•"/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자바스크립트 코어 객체(Core Objects)</a:t>
            </a:r>
          </a:p>
          <a:p>
            <a:pPr algn="l" marL="358986" indent="-179493" lvl="1">
              <a:lnSpc>
                <a:spcPts val="3840"/>
              </a:lnSpc>
              <a:buFont typeface="Arial"/>
              <a:buChar char="•"/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코어 객체는 기본적으로 제공되는 빌트인 객체로, 웹 및 서버 환경에서 공통으로 사용됩니다.</a:t>
            </a:r>
          </a:p>
          <a:p>
            <a:pPr algn="l" marL="358986" indent="-179493" lvl="1">
              <a:lnSpc>
                <a:spcPts val="3840"/>
              </a:lnSpc>
              <a:buFont typeface="Arial"/>
              <a:buChar char="•"/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EX)</a:t>
            </a:r>
          </a:p>
          <a:p>
            <a:pPr algn="l" marL="358986" indent="-179493" lvl="1">
              <a:lnSpc>
                <a:spcPts val="3840"/>
              </a:lnSpc>
              <a:buFont typeface="Arial"/>
              <a:buChar char="•"/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MATH 객체 : 수학 계산을 위한 메서 제공</a:t>
            </a:r>
          </a:p>
          <a:p>
            <a:pPr algn="l" marL="358986" indent="-179493" lvl="1">
              <a:lnSpc>
                <a:spcPts val="3840"/>
              </a:lnSpc>
              <a:buFont typeface="Arial"/>
              <a:buChar char="•"/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DATE 객체 : 날짜와 시간 처리</a:t>
            </a:r>
          </a:p>
          <a:p>
            <a:pPr algn="l" marL="358986" indent="-179493" lvl="1">
              <a:lnSpc>
                <a:spcPts val="3840"/>
              </a:lnSpc>
              <a:buFont typeface="Arial"/>
              <a:buChar char="•"/>
            </a:pPr>
            <a:r>
              <a:rPr lang="en-US" sz="1662" spc="-111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String 객체 : 문자열 관련 메서드 제공</a:t>
            </a:r>
          </a:p>
          <a:p>
            <a:pPr algn="l">
              <a:lnSpc>
                <a:spcPts val="3609"/>
              </a:lnSpc>
            </a:pPr>
          </a:p>
          <a:p>
            <a:pPr algn="l">
              <a:lnSpc>
                <a:spcPts val="360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DAGYzLdUaFQ</dc:identifier>
  <dcterms:modified xsi:type="dcterms:W3CDTF">2011-08-01T06:04:30Z</dcterms:modified>
  <cp:revision>1</cp:revision>
  <dc:title>심플한 회사 사업 프로젝트 소개 프레젠테이션</dc:title>
</cp:coreProperties>
</file>